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5"/>
  </p:notesMasterIdLst>
  <p:sldIdLst>
    <p:sldId id="256" r:id="rId2"/>
    <p:sldId id="290" r:id="rId3"/>
    <p:sldId id="436" r:id="rId4"/>
    <p:sldId id="440" r:id="rId5"/>
    <p:sldId id="441" r:id="rId6"/>
    <p:sldId id="448" r:id="rId7"/>
    <p:sldId id="449" r:id="rId8"/>
    <p:sldId id="450" r:id="rId9"/>
    <p:sldId id="465" r:id="rId10"/>
    <p:sldId id="451" r:id="rId11"/>
    <p:sldId id="452" r:id="rId12"/>
    <p:sldId id="453" r:id="rId13"/>
    <p:sldId id="454" r:id="rId14"/>
    <p:sldId id="457" r:id="rId15"/>
    <p:sldId id="458" r:id="rId16"/>
    <p:sldId id="455" r:id="rId17"/>
    <p:sldId id="456" r:id="rId18"/>
    <p:sldId id="459" r:id="rId19"/>
    <p:sldId id="460" r:id="rId20"/>
    <p:sldId id="461" r:id="rId21"/>
    <p:sldId id="462" r:id="rId22"/>
    <p:sldId id="464" r:id="rId23"/>
    <p:sldId id="46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10DF226-B9D9-4C14-AA9F-2F2C76D1A3E7}">
          <p14:sldIdLst>
            <p14:sldId id="256"/>
          </p14:sldIdLst>
        </p14:section>
        <p14:section name="Раздел без заголовка" id="{64991FDC-EFDC-426D-84A5-52192E4FB635}">
          <p14:sldIdLst>
            <p14:sldId id="290"/>
            <p14:sldId id="436"/>
            <p14:sldId id="440"/>
            <p14:sldId id="441"/>
            <p14:sldId id="448"/>
            <p14:sldId id="449"/>
            <p14:sldId id="450"/>
            <p14:sldId id="465"/>
            <p14:sldId id="451"/>
            <p14:sldId id="452"/>
            <p14:sldId id="453"/>
            <p14:sldId id="454"/>
            <p14:sldId id="457"/>
            <p14:sldId id="458"/>
            <p14:sldId id="455"/>
            <p14:sldId id="456"/>
            <p14:sldId id="459"/>
            <p14:sldId id="460"/>
            <p14:sldId id="461"/>
            <p14:sldId id="462"/>
            <p14:sldId id="464"/>
            <p14:sldId id="4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lenskaya.oa" initials="z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7B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52" autoAdjust="0"/>
  </p:normalViewPr>
  <p:slideViewPr>
    <p:cSldViewPr>
      <p:cViewPr>
        <p:scale>
          <a:sx n="75" d="100"/>
          <a:sy n="75" d="100"/>
        </p:scale>
        <p:origin x="594" y="-150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7197F0-518E-42B1-9B41-C3F91338B736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C8FE4F3-C357-44DA-9E2A-16B0B4E841BB}">
      <dgm:prSet phldrT="[Текст]" custT="1"/>
      <dgm:spPr/>
      <dgm:t>
        <a:bodyPr/>
        <a:lstStyle/>
        <a:p>
          <a:r>
            <a:rPr lang="ru-RU" sz="2000" dirty="0" smtClean="0"/>
            <a:t>Наплитная посуда</a:t>
          </a:r>
          <a:endParaRPr lang="ru-RU" sz="1700" dirty="0"/>
        </a:p>
      </dgm:t>
    </dgm:pt>
    <dgm:pt modelId="{E5D256DE-73B3-457E-BCED-A3314DE612DD}" type="parTrans" cxnId="{07296BE7-3B6E-48C2-A31D-59AE74ECD268}">
      <dgm:prSet/>
      <dgm:spPr/>
      <dgm:t>
        <a:bodyPr/>
        <a:lstStyle/>
        <a:p>
          <a:endParaRPr lang="ru-RU"/>
        </a:p>
      </dgm:t>
    </dgm:pt>
    <dgm:pt modelId="{EE0268A0-9FBA-4992-9F15-0658CB11846A}" type="sibTrans" cxnId="{07296BE7-3B6E-48C2-A31D-59AE74ECD268}">
      <dgm:prSet/>
      <dgm:spPr/>
      <dgm:t>
        <a:bodyPr/>
        <a:lstStyle/>
        <a:p>
          <a:endParaRPr lang="ru-RU"/>
        </a:p>
      </dgm:t>
    </dgm:pt>
    <dgm:pt modelId="{CB4C709E-5A9B-4E2A-BA85-9459914BAF92}">
      <dgm:prSet phldrT="[Текст]" custT="1"/>
      <dgm:spPr/>
      <dgm:t>
        <a:bodyPr/>
        <a:lstStyle/>
        <a:p>
          <a:r>
            <a:rPr lang="ru-RU" sz="2000" dirty="0" smtClean="0"/>
            <a:t>Гастроемкости</a:t>
          </a:r>
          <a:endParaRPr lang="ru-RU" sz="1700" dirty="0"/>
        </a:p>
      </dgm:t>
    </dgm:pt>
    <dgm:pt modelId="{9CCAD15A-D24B-4381-8B3E-BD4D99E5CCB9}" type="parTrans" cxnId="{A19FBB0A-D022-4191-AB43-39C575A83F77}">
      <dgm:prSet/>
      <dgm:spPr/>
      <dgm:t>
        <a:bodyPr/>
        <a:lstStyle/>
        <a:p>
          <a:endParaRPr lang="ru-RU"/>
        </a:p>
      </dgm:t>
    </dgm:pt>
    <dgm:pt modelId="{26B22B70-B481-4633-A0AF-C52500F17611}" type="sibTrans" cxnId="{A19FBB0A-D022-4191-AB43-39C575A83F77}">
      <dgm:prSet/>
      <dgm:spPr/>
      <dgm:t>
        <a:bodyPr/>
        <a:lstStyle/>
        <a:p>
          <a:endParaRPr lang="ru-RU"/>
        </a:p>
      </dgm:t>
    </dgm:pt>
    <dgm:pt modelId="{36AF1F9F-596C-4A5D-B3BC-73CE7C58D79F}">
      <dgm:prSet phldrT="[Текст]" custT="1"/>
      <dgm:spPr/>
      <dgm:t>
        <a:bodyPr/>
        <a:lstStyle/>
        <a:p>
          <a:r>
            <a:rPr lang="ru-RU" sz="2000" dirty="0" smtClean="0"/>
            <a:t>Инвентарь</a:t>
          </a:r>
        </a:p>
      </dgm:t>
    </dgm:pt>
    <dgm:pt modelId="{47FEB4E9-91AD-4072-B370-3DB4934485FA}" type="parTrans" cxnId="{A64461EB-2366-4E73-96E7-8D558DCF972C}">
      <dgm:prSet/>
      <dgm:spPr/>
      <dgm:t>
        <a:bodyPr/>
        <a:lstStyle/>
        <a:p>
          <a:endParaRPr lang="ru-RU"/>
        </a:p>
      </dgm:t>
    </dgm:pt>
    <dgm:pt modelId="{772B8A07-16BA-443D-8162-754C538FB5D3}" type="sibTrans" cxnId="{A64461EB-2366-4E73-96E7-8D558DCF972C}">
      <dgm:prSet/>
      <dgm:spPr/>
      <dgm:t>
        <a:bodyPr/>
        <a:lstStyle/>
        <a:p>
          <a:endParaRPr lang="ru-RU"/>
        </a:p>
      </dgm:t>
    </dgm:pt>
    <dgm:pt modelId="{D199567B-664D-4E98-AFBE-15AD48503EB0}">
      <dgm:prSet phldrT="[Текст]" custT="1"/>
      <dgm:spPr/>
      <dgm:t>
        <a:bodyPr/>
        <a:lstStyle/>
        <a:p>
          <a:r>
            <a:rPr lang="ru-RU" sz="2000" dirty="0" smtClean="0"/>
            <a:t>Шведский стол</a:t>
          </a:r>
        </a:p>
      </dgm:t>
    </dgm:pt>
    <dgm:pt modelId="{9DB64C1D-2BF7-4F4D-A921-DCF4E8914D46}" type="parTrans" cxnId="{31FF40B5-2EE2-42C7-B2D4-F20B96A5F99D}">
      <dgm:prSet/>
      <dgm:spPr/>
      <dgm:t>
        <a:bodyPr/>
        <a:lstStyle/>
        <a:p>
          <a:endParaRPr lang="ru-RU"/>
        </a:p>
      </dgm:t>
    </dgm:pt>
    <dgm:pt modelId="{77C8BF37-AACB-46E4-9CDD-251544BEA452}" type="sibTrans" cxnId="{31FF40B5-2EE2-42C7-B2D4-F20B96A5F99D}">
      <dgm:prSet/>
      <dgm:spPr/>
      <dgm:t>
        <a:bodyPr/>
        <a:lstStyle/>
        <a:p>
          <a:endParaRPr lang="ru-RU"/>
        </a:p>
      </dgm:t>
    </dgm:pt>
    <dgm:pt modelId="{A3881E7A-F704-40E3-9715-89D95C2DA7B6}">
      <dgm:prSet phldrT="[Текст]" custT="1"/>
      <dgm:spPr/>
      <dgm:t>
        <a:bodyPr/>
        <a:lstStyle/>
        <a:p>
          <a:r>
            <a:rPr lang="ru-RU" sz="2000" dirty="0" smtClean="0"/>
            <a:t>Мармиты, диспенсеры</a:t>
          </a:r>
        </a:p>
      </dgm:t>
    </dgm:pt>
    <dgm:pt modelId="{F8C959EF-B024-4488-9BB7-A39D6DBB8062}" type="parTrans" cxnId="{159EFD85-6555-4B59-95C3-B4FAABF390F6}">
      <dgm:prSet/>
      <dgm:spPr/>
      <dgm:t>
        <a:bodyPr/>
        <a:lstStyle/>
        <a:p>
          <a:endParaRPr lang="ru-RU"/>
        </a:p>
      </dgm:t>
    </dgm:pt>
    <dgm:pt modelId="{969C1CE2-ECEC-49C0-A12F-DD794907410B}" type="sibTrans" cxnId="{159EFD85-6555-4B59-95C3-B4FAABF390F6}">
      <dgm:prSet/>
      <dgm:spPr/>
      <dgm:t>
        <a:bodyPr/>
        <a:lstStyle/>
        <a:p>
          <a:endParaRPr lang="ru-RU"/>
        </a:p>
      </dgm:t>
    </dgm:pt>
    <dgm:pt modelId="{5BEC714C-612A-4C6B-9D97-25F38B705B43}">
      <dgm:prSet phldrT="[Текст]" custT="1"/>
      <dgm:spPr/>
      <dgm:t>
        <a:bodyPr/>
        <a:lstStyle/>
        <a:p>
          <a:r>
            <a:rPr lang="ru-RU" sz="2000" dirty="0" smtClean="0"/>
            <a:t>Термоконтейнеры</a:t>
          </a:r>
        </a:p>
      </dgm:t>
    </dgm:pt>
    <dgm:pt modelId="{FC46DDDB-B63D-40D6-B5E0-47F5709F4609}" type="parTrans" cxnId="{43524A52-8EA9-4DBA-9D5F-3B7280C88131}">
      <dgm:prSet/>
      <dgm:spPr/>
      <dgm:t>
        <a:bodyPr/>
        <a:lstStyle/>
        <a:p>
          <a:endParaRPr lang="ru-RU"/>
        </a:p>
      </dgm:t>
    </dgm:pt>
    <dgm:pt modelId="{25632FD5-6DBB-4E11-80A3-29A1E5B6FA91}" type="sibTrans" cxnId="{43524A52-8EA9-4DBA-9D5F-3B7280C88131}">
      <dgm:prSet/>
      <dgm:spPr/>
      <dgm:t>
        <a:bodyPr/>
        <a:lstStyle/>
        <a:p>
          <a:endParaRPr lang="ru-RU"/>
        </a:p>
      </dgm:t>
    </dgm:pt>
    <dgm:pt modelId="{643DAD9A-D92A-4C87-840E-879B85A05FE5}" type="pres">
      <dgm:prSet presAssocID="{507197F0-518E-42B1-9B41-C3F91338B7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1544F2-A486-4D06-B2E6-5654F5165511}" type="pres">
      <dgm:prSet presAssocID="{AC8FE4F3-C357-44DA-9E2A-16B0B4E841BB}" presName="linNode" presStyleCnt="0"/>
      <dgm:spPr/>
    </dgm:pt>
    <dgm:pt modelId="{8CB88F9B-E0F5-4167-A82A-D94CC48D1205}" type="pres">
      <dgm:prSet presAssocID="{AC8FE4F3-C357-44DA-9E2A-16B0B4E841BB}" presName="parentText" presStyleLbl="node1" presStyleIdx="0" presStyleCnt="6" custScaleX="113673" custScaleY="786679" custLinFactNeighborX="-66688" custLinFactNeighborY="-800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78722-ECA6-41C7-B774-EB58D390C02C}" type="pres">
      <dgm:prSet presAssocID="{EE0268A0-9FBA-4992-9F15-0658CB11846A}" presName="sp" presStyleCnt="0"/>
      <dgm:spPr/>
    </dgm:pt>
    <dgm:pt modelId="{AA503BA8-4F7A-417F-9340-E432BAAF0031}" type="pres">
      <dgm:prSet presAssocID="{CB4C709E-5A9B-4E2A-BA85-9459914BAF92}" presName="linNode" presStyleCnt="0"/>
      <dgm:spPr/>
    </dgm:pt>
    <dgm:pt modelId="{3A18806B-51B8-4E90-8773-7A945A10657E}" type="pres">
      <dgm:prSet presAssocID="{CB4C709E-5A9B-4E2A-BA85-9459914BAF92}" presName="parentText" presStyleLbl="node1" presStyleIdx="1" presStyleCnt="6" custScaleX="118034" custScaleY="753782" custLinFactY="-700000" custLinFactNeighborX="67135" custLinFactNeighborY="-7902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5CBC3-A5F1-47C1-BA71-5B5FA06A0736}" type="pres">
      <dgm:prSet presAssocID="{26B22B70-B481-4633-A0AF-C52500F17611}" presName="sp" presStyleCnt="0"/>
      <dgm:spPr/>
    </dgm:pt>
    <dgm:pt modelId="{5FC758C5-E782-4C4A-916C-DF57F7EB8F84}" type="pres">
      <dgm:prSet presAssocID="{36AF1F9F-596C-4A5D-B3BC-73CE7C58D79F}" presName="linNode" presStyleCnt="0"/>
      <dgm:spPr/>
    </dgm:pt>
    <dgm:pt modelId="{8007B2CE-10D5-4CEA-BDF4-1C1232053A00}" type="pres">
      <dgm:prSet presAssocID="{36AF1F9F-596C-4A5D-B3BC-73CE7C58D79F}" presName="parentText" presStyleLbl="node1" presStyleIdx="2" presStyleCnt="6" custScaleX="113812" custScaleY="796324" custLinFactY="-300000" custLinFactNeighborX="-66688" custLinFactNeighborY="-3600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BA5C1-84BB-49C9-93A0-BDE35F833154}" type="pres">
      <dgm:prSet presAssocID="{772B8A07-16BA-443D-8162-754C538FB5D3}" presName="sp" presStyleCnt="0"/>
      <dgm:spPr/>
    </dgm:pt>
    <dgm:pt modelId="{323AFBDF-BF76-4A3A-B18B-2162AA0581BC}" type="pres">
      <dgm:prSet presAssocID="{D199567B-664D-4E98-AFBE-15AD48503EB0}" presName="linNode" presStyleCnt="0"/>
      <dgm:spPr/>
    </dgm:pt>
    <dgm:pt modelId="{A3A529D8-CE1A-4B9A-A342-C6CF82DF5C11}" type="pres">
      <dgm:prSet presAssocID="{D199567B-664D-4E98-AFBE-15AD48503EB0}" presName="parentText" presStyleLbl="node1" presStyleIdx="3" presStyleCnt="6" custScaleX="118927" custScaleY="783465" custLinFactY="-700000" custLinFactNeighborX="67069" custLinFactNeighborY="-7874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368B8-2E87-4E2F-B8BE-B9D6AEB0BE1B}" type="pres">
      <dgm:prSet presAssocID="{77C8BF37-AACB-46E4-9CDD-251544BEA452}" presName="sp" presStyleCnt="0"/>
      <dgm:spPr/>
    </dgm:pt>
    <dgm:pt modelId="{0095540A-2D92-448C-8561-FAB8A4079AA7}" type="pres">
      <dgm:prSet presAssocID="{A3881E7A-F704-40E3-9715-89D95C2DA7B6}" presName="linNode" presStyleCnt="0"/>
      <dgm:spPr/>
    </dgm:pt>
    <dgm:pt modelId="{913CB444-98AF-4D25-9F80-85EFF2F33CA3}" type="pres">
      <dgm:prSet presAssocID="{A3881E7A-F704-40E3-9715-89D95C2DA7B6}" presName="parentText" presStyleLbl="node1" presStyleIdx="4" presStyleCnt="6" custScaleX="113778" custScaleY="845989" custLinFactY="-631608" custLinFactNeighborX="-66688" custLinFactNeighborY="-7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D239E-36BD-4B71-87E3-FE98E34A3860}" type="pres">
      <dgm:prSet presAssocID="{969C1CE2-ECEC-49C0-A12F-DD794907410B}" presName="sp" presStyleCnt="0"/>
      <dgm:spPr/>
    </dgm:pt>
    <dgm:pt modelId="{BBD2C6CF-11D5-4173-91E6-D83F45653134}" type="pres">
      <dgm:prSet presAssocID="{5BEC714C-612A-4C6B-9D97-25F38B705B43}" presName="linNode" presStyleCnt="0"/>
      <dgm:spPr/>
    </dgm:pt>
    <dgm:pt modelId="{3ED20AFE-27A0-49DC-8EE4-FA887BB74046}" type="pres">
      <dgm:prSet presAssocID="{5BEC714C-612A-4C6B-9D97-25F38B705B43}" presName="parentText" presStyleLbl="node1" presStyleIdx="5" presStyleCnt="6" custScaleX="118062" custScaleY="858300" custLinFactY="-1082597" custLinFactNeighborX="67187" custLinFactNeighborY="-1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9EFD85-6555-4B59-95C3-B4FAABF390F6}" srcId="{507197F0-518E-42B1-9B41-C3F91338B736}" destId="{A3881E7A-F704-40E3-9715-89D95C2DA7B6}" srcOrd="4" destOrd="0" parTransId="{F8C959EF-B024-4488-9BB7-A39D6DBB8062}" sibTransId="{969C1CE2-ECEC-49C0-A12F-DD794907410B}"/>
    <dgm:cxn modelId="{4B15D178-60F4-411E-83D2-E6B9BCC767AE}" type="presOf" srcId="{5BEC714C-612A-4C6B-9D97-25F38B705B43}" destId="{3ED20AFE-27A0-49DC-8EE4-FA887BB74046}" srcOrd="0" destOrd="0" presId="urn:microsoft.com/office/officeart/2005/8/layout/vList5"/>
    <dgm:cxn modelId="{31FF40B5-2EE2-42C7-B2D4-F20B96A5F99D}" srcId="{507197F0-518E-42B1-9B41-C3F91338B736}" destId="{D199567B-664D-4E98-AFBE-15AD48503EB0}" srcOrd="3" destOrd="0" parTransId="{9DB64C1D-2BF7-4F4D-A921-DCF4E8914D46}" sibTransId="{77C8BF37-AACB-46E4-9CDD-251544BEA452}"/>
    <dgm:cxn modelId="{1D966290-71C9-4891-8B4F-B8F925ABC55D}" type="presOf" srcId="{D199567B-664D-4E98-AFBE-15AD48503EB0}" destId="{A3A529D8-CE1A-4B9A-A342-C6CF82DF5C11}" srcOrd="0" destOrd="0" presId="urn:microsoft.com/office/officeart/2005/8/layout/vList5"/>
    <dgm:cxn modelId="{261E44CB-F5E8-4147-B8B5-C6D584E016A7}" type="presOf" srcId="{36AF1F9F-596C-4A5D-B3BC-73CE7C58D79F}" destId="{8007B2CE-10D5-4CEA-BDF4-1C1232053A00}" srcOrd="0" destOrd="0" presId="urn:microsoft.com/office/officeart/2005/8/layout/vList5"/>
    <dgm:cxn modelId="{07296BE7-3B6E-48C2-A31D-59AE74ECD268}" srcId="{507197F0-518E-42B1-9B41-C3F91338B736}" destId="{AC8FE4F3-C357-44DA-9E2A-16B0B4E841BB}" srcOrd="0" destOrd="0" parTransId="{E5D256DE-73B3-457E-BCED-A3314DE612DD}" sibTransId="{EE0268A0-9FBA-4992-9F15-0658CB11846A}"/>
    <dgm:cxn modelId="{A64461EB-2366-4E73-96E7-8D558DCF972C}" srcId="{507197F0-518E-42B1-9B41-C3F91338B736}" destId="{36AF1F9F-596C-4A5D-B3BC-73CE7C58D79F}" srcOrd="2" destOrd="0" parTransId="{47FEB4E9-91AD-4072-B370-3DB4934485FA}" sibTransId="{772B8A07-16BA-443D-8162-754C538FB5D3}"/>
    <dgm:cxn modelId="{7143ACFB-4CD7-4108-96F3-8A3D4E393473}" type="presOf" srcId="{507197F0-518E-42B1-9B41-C3F91338B736}" destId="{643DAD9A-D92A-4C87-840E-879B85A05FE5}" srcOrd="0" destOrd="0" presId="urn:microsoft.com/office/officeart/2005/8/layout/vList5"/>
    <dgm:cxn modelId="{427DEB12-CFF0-4878-9BCF-C5ACC1709E79}" type="presOf" srcId="{CB4C709E-5A9B-4E2A-BA85-9459914BAF92}" destId="{3A18806B-51B8-4E90-8773-7A945A10657E}" srcOrd="0" destOrd="0" presId="urn:microsoft.com/office/officeart/2005/8/layout/vList5"/>
    <dgm:cxn modelId="{43524A52-8EA9-4DBA-9D5F-3B7280C88131}" srcId="{507197F0-518E-42B1-9B41-C3F91338B736}" destId="{5BEC714C-612A-4C6B-9D97-25F38B705B43}" srcOrd="5" destOrd="0" parTransId="{FC46DDDB-B63D-40D6-B5E0-47F5709F4609}" sibTransId="{25632FD5-6DBB-4E11-80A3-29A1E5B6FA91}"/>
    <dgm:cxn modelId="{3C7EB685-CEC2-4E4B-ACAC-1407354C9A45}" type="presOf" srcId="{A3881E7A-F704-40E3-9715-89D95C2DA7B6}" destId="{913CB444-98AF-4D25-9F80-85EFF2F33CA3}" srcOrd="0" destOrd="0" presId="urn:microsoft.com/office/officeart/2005/8/layout/vList5"/>
    <dgm:cxn modelId="{A19FBB0A-D022-4191-AB43-39C575A83F77}" srcId="{507197F0-518E-42B1-9B41-C3F91338B736}" destId="{CB4C709E-5A9B-4E2A-BA85-9459914BAF92}" srcOrd="1" destOrd="0" parTransId="{9CCAD15A-D24B-4381-8B3E-BD4D99E5CCB9}" sibTransId="{26B22B70-B481-4633-A0AF-C52500F17611}"/>
    <dgm:cxn modelId="{C9DBF08E-4714-47D2-A8C3-13DC4D762126}" type="presOf" srcId="{AC8FE4F3-C357-44DA-9E2A-16B0B4E841BB}" destId="{8CB88F9B-E0F5-4167-A82A-D94CC48D1205}" srcOrd="0" destOrd="0" presId="urn:microsoft.com/office/officeart/2005/8/layout/vList5"/>
    <dgm:cxn modelId="{C54E5CAF-B4BE-4CFD-B6E4-B2B69B2B3800}" type="presParOf" srcId="{643DAD9A-D92A-4C87-840E-879B85A05FE5}" destId="{F81544F2-A486-4D06-B2E6-5654F5165511}" srcOrd="0" destOrd="0" presId="urn:microsoft.com/office/officeart/2005/8/layout/vList5"/>
    <dgm:cxn modelId="{7582174F-CB16-424D-B3C3-BC81D7B895AC}" type="presParOf" srcId="{F81544F2-A486-4D06-B2E6-5654F5165511}" destId="{8CB88F9B-E0F5-4167-A82A-D94CC48D1205}" srcOrd="0" destOrd="0" presId="urn:microsoft.com/office/officeart/2005/8/layout/vList5"/>
    <dgm:cxn modelId="{19D504ED-592C-482A-9F07-C7A3B6AB0D92}" type="presParOf" srcId="{643DAD9A-D92A-4C87-840E-879B85A05FE5}" destId="{51A78722-ECA6-41C7-B774-EB58D390C02C}" srcOrd="1" destOrd="0" presId="urn:microsoft.com/office/officeart/2005/8/layout/vList5"/>
    <dgm:cxn modelId="{6AA99CB9-9451-4846-ABD0-5C57CD69B69C}" type="presParOf" srcId="{643DAD9A-D92A-4C87-840E-879B85A05FE5}" destId="{AA503BA8-4F7A-417F-9340-E432BAAF0031}" srcOrd="2" destOrd="0" presId="urn:microsoft.com/office/officeart/2005/8/layout/vList5"/>
    <dgm:cxn modelId="{4330FD98-5789-4BAA-A357-6B094015611E}" type="presParOf" srcId="{AA503BA8-4F7A-417F-9340-E432BAAF0031}" destId="{3A18806B-51B8-4E90-8773-7A945A10657E}" srcOrd="0" destOrd="0" presId="urn:microsoft.com/office/officeart/2005/8/layout/vList5"/>
    <dgm:cxn modelId="{D2A7C26B-B943-4DB2-AE0F-2224ECD217F3}" type="presParOf" srcId="{643DAD9A-D92A-4C87-840E-879B85A05FE5}" destId="{2DF5CBC3-A5F1-47C1-BA71-5B5FA06A0736}" srcOrd="3" destOrd="0" presId="urn:microsoft.com/office/officeart/2005/8/layout/vList5"/>
    <dgm:cxn modelId="{56DBC94A-FFD7-4049-BA2A-8FDB211740D3}" type="presParOf" srcId="{643DAD9A-D92A-4C87-840E-879B85A05FE5}" destId="{5FC758C5-E782-4C4A-916C-DF57F7EB8F84}" srcOrd="4" destOrd="0" presId="urn:microsoft.com/office/officeart/2005/8/layout/vList5"/>
    <dgm:cxn modelId="{6291ECF7-875A-446F-AECA-F872E2E796D5}" type="presParOf" srcId="{5FC758C5-E782-4C4A-916C-DF57F7EB8F84}" destId="{8007B2CE-10D5-4CEA-BDF4-1C1232053A00}" srcOrd="0" destOrd="0" presId="urn:microsoft.com/office/officeart/2005/8/layout/vList5"/>
    <dgm:cxn modelId="{8BFCF70D-92DF-49C5-8CD4-E4A5B2282E49}" type="presParOf" srcId="{643DAD9A-D92A-4C87-840E-879B85A05FE5}" destId="{5D5BA5C1-84BB-49C9-93A0-BDE35F833154}" srcOrd="5" destOrd="0" presId="urn:microsoft.com/office/officeart/2005/8/layout/vList5"/>
    <dgm:cxn modelId="{AD0C7988-BA40-4703-8061-64CE3F098291}" type="presParOf" srcId="{643DAD9A-D92A-4C87-840E-879B85A05FE5}" destId="{323AFBDF-BF76-4A3A-B18B-2162AA0581BC}" srcOrd="6" destOrd="0" presId="urn:microsoft.com/office/officeart/2005/8/layout/vList5"/>
    <dgm:cxn modelId="{0B060C14-BB3A-4344-8206-C2CCFB078B16}" type="presParOf" srcId="{323AFBDF-BF76-4A3A-B18B-2162AA0581BC}" destId="{A3A529D8-CE1A-4B9A-A342-C6CF82DF5C11}" srcOrd="0" destOrd="0" presId="urn:microsoft.com/office/officeart/2005/8/layout/vList5"/>
    <dgm:cxn modelId="{5E30B078-1100-4A35-8A8B-277DE9FC6D1C}" type="presParOf" srcId="{643DAD9A-D92A-4C87-840E-879B85A05FE5}" destId="{B1F368B8-2E87-4E2F-B8BE-B9D6AEB0BE1B}" srcOrd="7" destOrd="0" presId="urn:microsoft.com/office/officeart/2005/8/layout/vList5"/>
    <dgm:cxn modelId="{185F9CCE-6A07-4054-B0E0-B760145B6D4B}" type="presParOf" srcId="{643DAD9A-D92A-4C87-840E-879B85A05FE5}" destId="{0095540A-2D92-448C-8561-FAB8A4079AA7}" srcOrd="8" destOrd="0" presId="urn:microsoft.com/office/officeart/2005/8/layout/vList5"/>
    <dgm:cxn modelId="{76B2A91A-568F-4777-8AFB-81FA8C06D4CD}" type="presParOf" srcId="{0095540A-2D92-448C-8561-FAB8A4079AA7}" destId="{913CB444-98AF-4D25-9F80-85EFF2F33CA3}" srcOrd="0" destOrd="0" presId="urn:microsoft.com/office/officeart/2005/8/layout/vList5"/>
    <dgm:cxn modelId="{DFED9177-CCCA-46F8-BC74-EA9CB8DB3BE2}" type="presParOf" srcId="{643DAD9A-D92A-4C87-840E-879B85A05FE5}" destId="{7DBD239E-36BD-4B71-87E3-FE98E34A3860}" srcOrd="9" destOrd="0" presId="urn:microsoft.com/office/officeart/2005/8/layout/vList5"/>
    <dgm:cxn modelId="{80A3E9E2-DC04-4B3F-BC8D-CB9203545371}" type="presParOf" srcId="{643DAD9A-D92A-4C87-840E-879B85A05FE5}" destId="{BBD2C6CF-11D5-4173-91E6-D83F45653134}" srcOrd="10" destOrd="0" presId="urn:microsoft.com/office/officeart/2005/8/layout/vList5"/>
    <dgm:cxn modelId="{BE6EB23D-D159-41E9-905A-ED47A8AE2790}" type="presParOf" srcId="{BBD2C6CF-11D5-4173-91E6-D83F45653134}" destId="{3ED20AFE-27A0-49DC-8EE4-FA887BB7404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91B53-DE5D-4136-9A57-BCDF8157443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2709A8F-4EA3-4231-B544-7D30BF75581B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6"/>
              </a:solidFill>
            </a:rPr>
            <a:t>Кухонный инвентарь</a:t>
          </a:r>
          <a:endParaRPr lang="ru-RU" dirty="0">
            <a:solidFill>
              <a:schemeClr val="accent6"/>
            </a:solidFill>
          </a:endParaRPr>
        </a:p>
      </dgm:t>
    </dgm:pt>
    <dgm:pt modelId="{DA487A42-67F3-44E9-9EC4-DB0DE10A0BA7}" type="parTrans" cxnId="{BC37B1E2-D0A0-4A73-8A96-F22675B6839F}">
      <dgm:prSet/>
      <dgm:spPr/>
      <dgm:t>
        <a:bodyPr/>
        <a:lstStyle/>
        <a:p>
          <a:endParaRPr lang="ru-RU"/>
        </a:p>
      </dgm:t>
    </dgm:pt>
    <dgm:pt modelId="{5E491C46-3618-4CDD-A54D-502A60258683}" type="sibTrans" cxnId="{BC37B1E2-D0A0-4A73-8A96-F22675B6839F}">
      <dgm:prSet/>
      <dgm:spPr/>
      <dgm:t>
        <a:bodyPr/>
        <a:lstStyle/>
        <a:p>
          <a:endParaRPr lang="ru-RU"/>
        </a:p>
      </dgm:t>
    </dgm:pt>
    <dgm:pt modelId="{A5395CA9-C1EE-43FA-9BCA-B23AC4E5BAA1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6"/>
              </a:solidFill>
            </a:rPr>
            <a:t>Разделочные доски</a:t>
          </a:r>
          <a:endParaRPr lang="ru-RU" dirty="0">
            <a:solidFill>
              <a:schemeClr val="accent6"/>
            </a:solidFill>
          </a:endParaRPr>
        </a:p>
      </dgm:t>
    </dgm:pt>
    <dgm:pt modelId="{B872834B-21EC-4B84-B308-7492144993A2}" type="parTrans" cxnId="{3042690C-8904-4861-8496-E42CCE1B0663}">
      <dgm:prSet/>
      <dgm:spPr/>
      <dgm:t>
        <a:bodyPr/>
        <a:lstStyle/>
        <a:p>
          <a:endParaRPr lang="ru-RU"/>
        </a:p>
      </dgm:t>
    </dgm:pt>
    <dgm:pt modelId="{D2AB22E9-59A7-4293-A93F-190A0CCEC86E}" type="sibTrans" cxnId="{3042690C-8904-4861-8496-E42CCE1B0663}">
      <dgm:prSet/>
      <dgm:spPr/>
      <dgm:t>
        <a:bodyPr/>
        <a:lstStyle/>
        <a:p>
          <a:endParaRPr lang="ru-RU"/>
        </a:p>
      </dgm:t>
    </dgm:pt>
    <dgm:pt modelId="{97A37FD2-77DF-405C-A049-DE349A9BD454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6"/>
              </a:solidFill>
            </a:rPr>
            <a:t>Инвентарь для пиццерий и кондитерских</a:t>
          </a:r>
          <a:endParaRPr lang="ru-RU" dirty="0">
            <a:solidFill>
              <a:schemeClr val="accent6"/>
            </a:solidFill>
          </a:endParaRPr>
        </a:p>
      </dgm:t>
    </dgm:pt>
    <dgm:pt modelId="{A108B14D-8C4D-4EF5-B226-92BA89417785}" type="parTrans" cxnId="{42841400-5A36-434E-A5ED-4EE098ABD9B0}">
      <dgm:prSet/>
      <dgm:spPr/>
      <dgm:t>
        <a:bodyPr/>
        <a:lstStyle/>
        <a:p>
          <a:endParaRPr lang="ru-RU"/>
        </a:p>
      </dgm:t>
    </dgm:pt>
    <dgm:pt modelId="{49DE9F78-76CF-4CE4-B32E-18E8DC7A684C}" type="sibTrans" cxnId="{42841400-5A36-434E-A5ED-4EE098ABD9B0}">
      <dgm:prSet/>
      <dgm:spPr/>
      <dgm:t>
        <a:bodyPr/>
        <a:lstStyle/>
        <a:p>
          <a:endParaRPr lang="ru-RU"/>
        </a:p>
      </dgm:t>
    </dgm:pt>
    <dgm:pt modelId="{63DC6D5E-D8FC-490D-BAD2-85659223FD55}">
      <dgm:prSet/>
      <dgm:spPr/>
      <dgm:t>
        <a:bodyPr/>
        <a:lstStyle/>
        <a:p>
          <a:r>
            <a:rPr lang="ru-RU" b="1" i="1" dirty="0" smtClean="0">
              <a:solidFill>
                <a:schemeClr val="accent6"/>
              </a:solidFill>
            </a:rPr>
            <a:t>Барный инвентарь</a:t>
          </a:r>
          <a:endParaRPr lang="ru-RU" dirty="0">
            <a:solidFill>
              <a:schemeClr val="accent6"/>
            </a:solidFill>
          </a:endParaRPr>
        </a:p>
      </dgm:t>
    </dgm:pt>
    <dgm:pt modelId="{1165CDF7-DE5D-4D75-AEDE-A8A730C83976}" type="parTrans" cxnId="{5ABADC2F-30D7-450D-AD3B-CF5702E67731}">
      <dgm:prSet/>
      <dgm:spPr/>
      <dgm:t>
        <a:bodyPr/>
        <a:lstStyle/>
        <a:p>
          <a:endParaRPr lang="ru-RU"/>
        </a:p>
      </dgm:t>
    </dgm:pt>
    <dgm:pt modelId="{6F461BB8-E5F4-4275-8277-ECEA242EF1B5}" type="sibTrans" cxnId="{5ABADC2F-30D7-450D-AD3B-CF5702E67731}">
      <dgm:prSet/>
      <dgm:spPr/>
      <dgm:t>
        <a:bodyPr/>
        <a:lstStyle/>
        <a:p>
          <a:endParaRPr lang="ru-RU"/>
        </a:p>
      </dgm:t>
    </dgm:pt>
    <dgm:pt modelId="{088753C2-FD30-4FF0-8A69-F60FF04A95C1}" type="pres">
      <dgm:prSet presAssocID="{A2C91B53-DE5D-4136-9A57-BCDF815744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DC1C86-F100-40B9-ABD9-2BDF5A56BA62}" type="pres">
      <dgm:prSet presAssocID="{B2709A8F-4EA3-4231-B544-7D30BF75581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D34A4-16E0-4D4C-A9DD-6F3B0BA1E253}" type="pres">
      <dgm:prSet presAssocID="{5E491C46-3618-4CDD-A54D-502A60258683}" presName="spacer" presStyleCnt="0"/>
      <dgm:spPr/>
    </dgm:pt>
    <dgm:pt modelId="{E843AC7B-9376-4466-B816-3CD8242F7372}" type="pres">
      <dgm:prSet presAssocID="{A5395CA9-C1EE-43FA-9BCA-B23AC4E5BAA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35DBC-3CAE-4D9E-8347-47AA239CFBBE}" type="pres">
      <dgm:prSet presAssocID="{D2AB22E9-59A7-4293-A93F-190A0CCEC86E}" presName="spacer" presStyleCnt="0"/>
      <dgm:spPr/>
    </dgm:pt>
    <dgm:pt modelId="{9B1B7130-D1D4-4282-860A-7CBE06EED2F0}" type="pres">
      <dgm:prSet presAssocID="{97A37FD2-77DF-405C-A049-DE349A9BD45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91D24-84FA-4184-9C9D-9CE769D2DB59}" type="pres">
      <dgm:prSet presAssocID="{49DE9F78-76CF-4CE4-B32E-18E8DC7A684C}" presName="spacer" presStyleCnt="0"/>
      <dgm:spPr/>
    </dgm:pt>
    <dgm:pt modelId="{A95D7FB0-F900-4F45-96F2-896CE4153C7E}" type="pres">
      <dgm:prSet presAssocID="{63DC6D5E-D8FC-490D-BAD2-85659223FD5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BADC2F-30D7-450D-AD3B-CF5702E67731}" srcId="{A2C91B53-DE5D-4136-9A57-BCDF81574432}" destId="{63DC6D5E-D8FC-490D-BAD2-85659223FD55}" srcOrd="3" destOrd="0" parTransId="{1165CDF7-DE5D-4D75-AEDE-A8A730C83976}" sibTransId="{6F461BB8-E5F4-4275-8277-ECEA242EF1B5}"/>
    <dgm:cxn modelId="{3042690C-8904-4861-8496-E42CCE1B0663}" srcId="{A2C91B53-DE5D-4136-9A57-BCDF81574432}" destId="{A5395CA9-C1EE-43FA-9BCA-B23AC4E5BAA1}" srcOrd="1" destOrd="0" parTransId="{B872834B-21EC-4B84-B308-7492144993A2}" sibTransId="{D2AB22E9-59A7-4293-A93F-190A0CCEC86E}"/>
    <dgm:cxn modelId="{BC37B1E2-D0A0-4A73-8A96-F22675B6839F}" srcId="{A2C91B53-DE5D-4136-9A57-BCDF81574432}" destId="{B2709A8F-4EA3-4231-B544-7D30BF75581B}" srcOrd="0" destOrd="0" parTransId="{DA487A42-67F3-44E9-9EC4-DB0DE10A0BA7}" sibTransId="{5E491C46-3618-4CDD-A54D-502A60258683}"/>
    <dgm:cxn modelId="{958DC19C-9A31-4568-94A8-67832E1AA4E4}" type="presOf" srcId="{63DC6D5E-D8FC-490D-BAD2-85659223FD55}" destId="{A95D7FB0-F900-4F45-96F2-896CE4153C7E}" srcOrd="0" destOrd="0" presId="urn:microsoft.com/office/officeart/2005/8/layout/vList2"/>
    <dgm:cxn modelId="{282077AB-CE20-4ABF-836B-DDEC749C241A}" type="presOf" srcId="{A5395CA9-C1EE-43FA-9BCA-B23AC4E5BAA1}" destId="{E843AC7B-9376-4466-B816-3CD8242F7372}" srcOrd="0" destOrd="0" presId="urn:microsoft.com/office/officeart/2005/8/layout/vList2"/>
    <dgm:cxn modelId="{89987649-43F4-4F97-A6E5-C22B0D284577}" type="presOf" srcId="{B2709A8F-4EA3-4231-B544-7D30BF75581B}" destId="{A2DC1C86-F100-40B9-ABD9-2BDF5A56BA62}" srcOrd="0" destOrd="0" presId="urn:microsoft.com/office/officeart/2005/8/layout/vList2"/>
    <dgm:cxn modelId="{10C52A78-5614-4990-B121-DA8ADB639C6E}" type="presOf" srcId="{A2C91B53-DE5D-4136-9A57-BCDF81574432}" destId="{088753C2-FD30-4FF0-8A69-F60FF04A95C1}" srcOrd="0" destOrd="0" presId="urn:microsoft.com/office/officeart/2005/8/layout/vList2"/>
    <dgm:cxn modelId="{9175C3BE-945E-42F5-89C9-1918E4C5A45A}" type="presOf" srcId="{97A37FD2-77DF-405C-A049-DE349A9BD454}" destId="{9B1B7130-D1D4-4282-860A-7CBE06EED2F0}" srcOrd="0" destOrd="0" presId="urn:microsoft.com/office/officeart/2005/8/layout/vList2"/>
    <dgm:cxn modelId="{42841400-5A36-434E-A5ED-4EE098ABD9B0}" srcId="{A2C91B53-DE5D-4136-9A57-BCDF81574432}" destId="{97A37FD2-77DF-405C-A049-DE349A9BD454}" srcOrd="2" destOrd="0" parTransId="{A108B14D-8C4D-4EF5-B226-92BA89417785}" sibTransId="{49DE9F78-76CF-4CE4-B32E-18E8DC7A684C}"/>
    <dgm:cxn modelId="{EB241351-3C96-4CE5-9CF3-C5B48401B6CC}" type="presParOf" srcId="{088753C2-FD30-4FF0-8A69-F60FF04A95C1}" destId="{A2DC1C86-F100-40B9-ABD9-2BDF5A56BA62}" srcOrd="0" destOrd="0" presId="urn:microsoft.com/office/officeart/2005/8/layout/vList2"/>
    <dgm:cxn modelId="{D86AAB8D-BCD4-43C0-8838-DF671F2FFD64}" type="presParOf" srcId="{088753C2-FD30-4FF0-8A69-F60FF04A95C1}" destId="{653D34A4-16E0-4D4C-A9DD-6F3B0BA1E253}" srcOrd="1" destOrd="0" presId="urn:microsoft.com/office/officeart/2005/8/layout/vList2"/>
    <dgm:cxn modelId="{62D6AC02-6D05-4D26-B985-D6025E594E32}" type="presParOf" srcId="{088753C2-FD30-4FF0-8A69-F60FF04A95C1}" destId="{E843AC7B-9376-4466-B816-3CD8242F7372}" srcOrd="2" destOrd="0" presId="urn:microsoft.com/office/officeart/2005/8/layout/vList2"/>
    <dgm:cxn modelId="{14B94E70-7801-4607-BA05-9A00E1D621B4}" type="presParOf" srcId="{088753C2-FD30-4FF0-8A69-F60FF04A95C1}" destId="{A8535DBC-3CAE-4D9E-8347-47AA239CFBBE}" srcOrd="3" destOrd="0" presId="urn:microsoft.com/office/officeart/2005/8/layout/vList2"/>
    <dgm:cxn modelId="{303B4011-DF61-40B8-801F-F157BBEE9847}" type="presParOf" srcId="{088753C2-FD30-4FF0-8A69-F60FF04A95C1}" destId="{9B1B7130-D1D4-4282-860A-7CBE06EED2F0}" srcOrd="4" destOrd="0" presId="urn:microsoft.com/office/officeart/2005/8/layout/vList2"/>
    <dgm:cxn modelId="{A2938835-C189-48F3-A496-41BA93E7B7EB}" type="presParOf" srcId="{088753C2-FD30-4FF0-8A69-F60FF04A95C1}" destId="{4C891D24-84FA-4184-9C9D-9CE769D2DB59}" srcOrd="5" destOrd="0" presId="urn:microsoft.com/office/officeart/2005/8/layout/vList2"/>
    <dgm:cxn modelId="{FCAB65E9-8798-4097-8F7F-D12FFDD59695}" type="presParOf" srcId="{088753C2-FD30-4FF0-8A69-F60FF04A95C1}" destId="{A95D7FB0-F900-4F45-96F2-896CE4153C7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87975-A2CD-492E-992B-65EDDDF0E8C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41ADE37-F505-4F08-8BCC-EAB08C653C64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chemeClr val="accent6"/>
              </a:solidFill>
            </a:rPr>
            <a:t>Мармиты для первых блюд</a:t>
          </a:r>
          <a:endParaRPr lang="ru-RU" sz="1800" i="0" dirty="0">
            <a:solidFill>
              <a:schemeClr val="accent6"/>
            </a:solidFill>
          </a:endParaRPr>
        </a:p>
      </dgm:t>
    </dgm:pt>
    <dgm:pt modelId="{58783554-486D-47F6-90A3-6DA46C460A83}" type="parTrans" cxnId="{FA074984-F160-44F6-A29A-E033B2790393}">
      <dgm:prSet/>
      <dgm:spPr/>
      <dgm:t>
        <a:bodyPr/>
        <a:lstStyle/>
        <a:p>
          <a:endParaRPr lang="ru-RU" sz="2000" i="0"/>
        </a:p>
      </dgm:t>
    </dgm:pt>
    <dgm:pt modelId="{A1ECE10C-B8AE-4F00-84D3-F42D7855F938}" type="sibTrans" cxnId="{FA074984-F160-44F6-A29A-E033B2790393}">
      <dgm:prSet/>
      <dgm:spPr/>
      <dgm:t>
        <a:bodyPr/>
        <a:lstStyle/>
        <a:p>
          <a:endParaRPr lang="ru-RU" sz="2000" i="0"/>
        </a:p>
      </dgm:t>
    </dgm:pt>
    <dgm:pt modelId="{C02D9092-137D-4C1A-B6A9-8F810BA1F471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chemeClr val="accent6"/>
              </a:solidFill>
            </a:rPr>
            <a:t>Мармиты для вторых блюд</a:t>
          </a:r>
          <a:endParaRPr lang="ru-RU" sz="1800" i="0" dirty="0">
            <a:solidFill>
              <a:schemeClr val="accent6"/>
            </a:solidFill>
          </a:endParaRPr>
        </a:p>
      </dgm:t>
    </dgm:pt>
    <dgm:pt modelId="{01FC12C7-E79F-4C8D-9723-E3B7A2186B59}" type="parTrans" cxnId="{4C916A16-E33F-46A6-AE0B-90EFA94D1BB8}">
      <dgm:prSet/>
      <dgm:spPr/>
      <dgm:t>
        <a:bodyPr/>
        <a:lstStyle/>
        <a:p>
          <a:endParaRPr lang="ru-RU" sz="2000" i="0"/>
        </a:p>
      </dgm:t>
    </dgm:pt>
    <dgm:pt modelId="{AE55EF02-A5E7-40F7-BFD8-8A98A76C6416}" type="sibTrans" cxnId="{4C916A16-E33F-46A6-AE0B-90EFA94D1BB8}">
      <dgm:prSet/>
      <dgm:spPr/>
      <dgm:t>
        <a:bodyPr/>
        <a:lstStyle/>
        <a:p>
          <a:endParaRPr lang="ru-RU" sz="2000" i="0"/>
        </a:p>
      </dgm:t>
    </dgm:pt>
    <dgm:pt modelId="{E9A869BB-D2EF-4DFB-9ED4-26E9BB6B68CF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chemeClr val="accent6"/>
              </a:solidFill>
            </a:rPr>
            <a:t>Мармиты индукционные</a:t>
          </a:r>
          <a:endParaRPr lang="ru-RU" sz="1800" i="0" dirty="0">
            <a:solidFill>
              <a:schemeClr val="accent6"/>
            </a:solidFill>
          </a:endParaRPr>
        </a:p>
      </dgm:t>
    </dgm:pt>
    <dgm:pt modelId="{40555FC0-9429-4FDE-910F-70534916CB52}" type="parTrans" cxnId="{2D016137-C06C-4FBA-85E8-621906A41E85}">
      <dgm:prSet/>
      <dgm:spPr/>
      <dgm:t>
        <a:bodyPr/>
        <a:lstStyle/>
        <a:p>
          <a:endParaRPr lang="ru-RU" sz="2000" i="0"/>
        </a:p>
      </dgm:t>
    </dgm:pt>
    <dgm:pt modelId="{DFB27D52-05E9-4517-9CEA-FFF1F71D57DD}" type="sibTrans" cxnId="{2D016137-C06C-4FBA-85E8-621906A41E85}">
      <dgm:prSet/>
      <dgm:spPr/>
      <dgm:t>
        <a:bodyPr/>
        <a:lstStyle/>
        <a:p>
          <a:endParaRPr lang="ru-RU" sz="2000" i="0"/>
        </a:p>
      </dgm:t>
    </dgm:pt>
    <dgm:pt modelId="{4FF7E3BD-6B8B-4821-8FE8-66AF39BCC250}" type="pres">
      <dgm:prSet presAssocID="{3FA87975-A2CD-492E-992B-65EDDDF0E8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D5B39D-4E0B-484A-A362-9AA10638175A}" type="pres">
      <dgm:prSet presAssocID="{641ADE37-F505-4F08-8BCC-EAB08C653C6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24F33-40F8-43F7-B548-04F4015EBB2B}" type="pres">
      <dgm:prSet presAssocID="{A1ECE10C-B8AE-4F00-84D3-F42D7855F938}" presName="spacer" presStyleCnt="0"/>
      <dgm:spPr/>
    </dgm:pt>
    <dgm:pt modelId="{46504EB2-78F4-467F-BD59-5D83E3B0E57A}" type="pres">
      <dgm:prSet presAssocID="{C02D9092-137D-4C1A-B6A9-8F810BA1F47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0ADB5-7AD4-401F-9D2D-14A47693777B}" type="pres">
      <dgm:prSet presAssocID="{AE55EF02-A5E7-40F7-BFD8-8A98A76C6416}" presName="spacer" presStyleCnt="0"/>
      <dgm:spPr/>
    </dgm:pt>
    <dgm:pt modelId="{54771E9E-B7FF-4BCD-97FB-BB1BCF382A95}" type="pres">
      <dgm:prSet presAssocID="{E9A869BB-D2EF-4DFB-9ED4-26E9BB6B68C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016137-C06C-4FBA-85E8-621906A41E85}" srcId="{3FA87975-A2CD-492E-992B-65EDDDF0E8C5}" destId="{E9A869BB-D2EF-4DFB-9ED4-26E9BB6B68CF}" srcOrd="2" destOrd="0" parTransId="{40555FC0-9429-4FDE-910F-70534916CB52}" sibTransId="{DFB27D52-05E9-4517-9CEA-FFF1F71D57DD}"/>
    <dgm:cxn modelId="{30B4B9E7-3269-4827-B184-F46C383635CB}" type="presOf" srcId="{E9A869BB-D2EF-4DFB-9ED4-26E9BB6B68CF}" destId="{54771E9E-B7FF-4BCD-97FB-BB1BCF382A95}" srcOrd="0" destOrd="0" presId="urn:microsoft.com/office/officeart/2005/8/layout/vList2"/>
    <dgm:cxn modelId="{4C916A16-E33F-46A6-AE0B-90EFA94D1BB8}" srcId="{3FA87975-A2CD-492E-992B-65EDDDF0E8C5}" destId="{C02D9092-137D-4C1A-B6A9-8F810BA1F471}" srcOrd="1" destOrd="0" parTransId="{01FC12C7-E79F-4C8D-9723-E3B7A2186B59}" sibTransId="{AE55EF02-A5E7-40F7-BFD8-8A98A76C6416}"/>
    <dgm:cxn modelId="{FA074984-F160-44F6-A29A-E033B2790393}" srcId="{3FA87975-A2CD-492E-992B-65EDDDF0E8C5}" destId="{641ADE37-F505-4F08-8BCC-EAB08C653C64}" srcOrd="0" destOrd="0" parTransId="{58783554-486D-47F6-90A3-6DA46C460A83}" sibTransId="{A1ECE10C-B8AE-4F00-84D3-F42D7855F938}"/>
    <dgm:cxn modelId="{A7F486B7-439A-4F5C-883D-89F61D7FD070}" type="presOf" srcId="{C02D9092-137D-4C1A-B6A9-8F810BA1F471}" destId="{46504EB2-78F4-467F-BD59-5D83E3B0E57A}" srcOrd="0" destOrd="0" presId="urn:microsoft.com/office/officeart/2005/8/layout/vList2"/>
    <dgm:cxn modelId="{AA4CF815-53F1-4B14-B804-8BFC27C4D36D}" type="presOf" srcId="{641ADE37-F505-4F08-8BCC-EAB08C653C64}" destId="{37D5B39D-4E0B-484A-A362-9AA10638175A}" srcOrd="0" destOrd="0" presId="urn:microsoft.com/office/officeart/2005/8/layout/vList2"/>
    <dgm:cxn modelId="{0AD6C012-4B83-4A33-AC66-9AE10E82385A}" type="presOf" srcId="{3FA87975-A2CD-492E-992B-65EDDDF0E8C5}" destId="{4FF7E3BD-6B8B-4821-8FE8-66AF39BCC250}" srcOrd="0" destOrd="0" presId="urn:microsoft.com/office/officeart/2005/8/layout/vList2"/>
    <dgm:cxn modelId="{401F2C96-08CB-40DD-BB71-FF2941643A89}" type="presParOf" srcId="{4FF7E3BD-6B8B-4821-8FE8-66AF39BCC250}" destId="{37D5B39D-4E0B-484A-A362-9AA10638175A}" srcOrd="0" destOrd="0" presId="urn:microsoft.com/office/officeart/2005/8/layout/vList2"/>
    <dgm:cxn modelId="{46CA8337-0F9A-4B84-AA0B-2FC8E7B21008}" type="presParOf" srcId="{4FF7E3BD-6B8B-4821-8FE8-66AF39BCC250}" destId="{F1624F33-40F8-43F7-B548-04F4015EBB2B}" srcOrd="1" destOrd="0" presId="urn:microsoft.com/office/officeart/2005/8/layout/vList2"/>
    <dgm:cxn modelId="{3884EBF8-D875-4418-96A4-B09CD1786878}" type="presParOf" srcId="{4FF7E3BD-6B8B-4821-8FE8-66AF39BCC250}" destId="{46504EB2-78F4-467F-BD59-5D83E3B0E57A}" srcOrd="2" destOrd="0" presId="urn:microsoft.com/office/officeart/2005/8/layout/vList2"/>
    <dgm:cxn modelId="{8CC3B7FB-9CDC-4FCD-91C9-B0DC5FEBB766}" type="presParOf" srcId="{4FF7E3BD-6B8B-4821-8FE8-66AF39BCC250}" destId="{58E0ADB5-7AD4-401F-9D2D-14A47693777B}" srcOrd="3" destOrd="0" presId="urn:microsoft.com/office/officeart/2005/8/layout/vList2"/>
    <dgm:cxn modelId="{5060A846-DFEE-4E3D-96B5-C57FDCEDFF53}" type="presParOf" srcId="{4FF7E3BD-6B8B-4821-8FE8-66AF39BCC250}" destId="{54771E9E-B7FF-4BCD-97FB-BB1BCF382A9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88F9B-E0F5-4167-A82A-D94CC48D1205}">
      <dsp:nvSpPr>
        <dsp:cNvPr id="0" name=""/>
        <dsp:cNvSpPr/>
      </dsp:nvSpPr>
      <dsp:spPr>
        <a:xfrm>
          <a:off x="360054" y="0"/>
          <a:ext cx="3179362" cy="7001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Наплитная посуда</a:t>
          </a:r>
          <a:endParaRPr lang="ru-RU" sz="1700" kern="1200" dirty="0"/>
        </a:p>
      </dsp:txBody>
      <dsp:txXfrm>
        <a:off x="394232" y="34178"/>
        <a:ext cx="3111006" cy="631781"/>
      </dsp:txXfrm>
    </dsp:sp>
    <dsp:sp modelId="{3A18806B-51B8-4E90-8773-7A945A10657E}">
      <dsp:nvSpPr>
        <dsp:cNvPr id="0" name=""/>
        <dsp:cNvSpPr/>
      </dsp:nvSpPr>
      <dsp:spPr>
        <a:xfrm>
          <a:off x="4102999" y="0"/>
          <a:ext cx="3301336" cy="670859"/>
        </a:xfrm>
        <a:prstGeom prst="roundRect">
          <a:avLst/>
        </a:prstGeom>
        <a:gradFill rotWithShape="0">
          <a:gsLst>
            <a:gs pos="0">
              <a:schemeClr val="accent5">
                <a:hueOff val="-2446723"/>
                <a:satOff val="16815"/>
                <a:lumOff val="-1647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2446723"/>
                <a:satOff val="16815"/>
                <a:lumOff val="-1647"/>
                <a:alphaOff val="0"/>
                <a:shade val="100000"/>
              </a:schemeClr>
            </a:gs>
            <a:gs pos="100000">
              <a:schemeClr val="accent5">
                <a:hueOff val="-2446723"/>
                <a:satOff val="16815"/>
                <a:lumOff val="-1647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Гастроемкости</a:t>
          </a:r>
          <a:endParaRPr lang="ru-RU" sz="1700" kern="1200" dirty="0"/>
        </a:p>
      </dsp:txBody>
      <dsp:txXfrm>
        <a:off x="4135748" y="32749"/>
        <a:ext cx="3235838" cy="605361"/>
      </dsp:txXfrm>
    </dsp:sp>
    <dsp:sp modelId="{8007B2CE-10D5-4CEA-BDF4-1C1232053A00}">
      <dsp:nvSpPr>
        <dsp:cNvPr id="0" name=""/>
        <dsp:cNvSpPr/>
      </dsp:nvSpPr>
      <dsp:spPr>
        <a:xfrm>
          <a:off x="360054" y="794685"/>
          <a:ext cx="3183249" cy="708721"/>
        </a:xfrm>
        <a:prstGeom prst="roundRect">
          <a:avLst/>
        </a:prstGeom>
        <a:gradFill rotWithShape="0">
          <a:gsLst>
            <a:gs pos="0">
              <a:schemeClr val="accent5">
                <a:hueOff val="-4893445"/>
                <a:satOff val="33630"/>
                <a:lumOff val="-3294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4893445"/>
                <a:satOff val="33630"/>
                <a:lumOff val="-3294"/>
                <a:alphaOff val="0"/>
                <a:shade val="100000"/>
              </a:schemeClr>
            </a:gs>
            <a:gs pos="100000">
              <a:schemeClr val="accent5">
                <a:hueOff val="-4893445"/>
                <a:satOff val="33630"/>
                <a:lumOff val="-3294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Инвентарь</a:t>
          </a:r>
        </a:p>
      </dsp:txBody>
      <dsp:txXfrm>
        <a:off x="394651" y="829282"/>
        <a:ext cx="3114055" cy="639527"/>
      </dsp:txXfrm>
    </dsp:sp>
    <dsp:sp modelId="{A3A529D8-CE1A-4B9A-A342-C6CF82DF5C11}">
      <dsp:nvSpPr>
        <dsp:cNvPr id="0" name=""/>
        <dsp:cNvSpPr/>
      </dsp:nvSpPr>
      <dsp:spPr>
        <a:xfrm>
          <a:off x="4101153" y="771452"/>
          <a:ext cx="3326313" cy="697277"/>
        </a:xfrm>
        <a:prstGeom prst="roundRect">
          <a:avLst/>
        </a:prstGeom>
        <a:gradFill rotWithShape="0">
          <a:gsLst>
            <a:gs pos="0">
              <a:schemeClr val="accent5">
                <a:hueOff val="-7340168"/>
                <a:satOff val="50446"/>
                <a:lumOff val="-4942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7340168"/>
                <a:satOff val="50446"/>
                <a:lumOff val="-4942"/>
                <a:alphaOff val="0"/>
                <a:shade val="100000"/>
              </a:schemeClr>
            </a:gs>
            <a:gs pos="100000">
              <a:schemeClr val="accent5">
                <a:hueOff val="-7340168"/>
                <a:satOff val="50446"/>
                <a:lumOff val="-4942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Шведский стол</a:t>
          </a:r>
        </a:p>
      </dsp:txBody>
      <dsp:txXfrm>
        <a:off x="4135191" y="805490"/>
        <a:ext cx="3258237" cy="629201"/>
      </dsp:txXfrm>
    </dsp:sp>
    <dsp:sp modelId="{913CB444-98AF-4D25-9F80-85EFF2F33CA3}">
      <dsp:nvSpPr>
        <dsp:cNvPr id="0" name=""/>
        <dsp:cNvSpPr/>
      </dsp:nvSpPr>
      <dsp:spPr>
        <a:xfrm>
          <a:off x="360054" y="1611891"/>
          <a:ext cx="3182298" cy="752922"/>
        </a:xfrm>
        <a:prstGeom prst="roundRect">
          <a:avLst/>
        </a:prstGeom>
        <a:gradFill rotWithShape="0">
          <a:gsLst>
            <a:gs pos="0">
              <a:schemeClr val="accent5">
                <a:hueOff val="-9786890"/>
                <a:satOff val="67261"/>
                <a:lumOff val="-6589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9786890"/>
                <a:satOff val="67261"/>
                <a:lumOff val="-6589"/>
                <a:alphaOff val="0"/>
                <a:shade val="100000"/>
              </a:schemeClr>
            </a:gs>
            <a:gs pos="100000">
              <a:schemeClr val="accent5">
                <a:hueOff val="-9786890"/>
                <a:satOff val="67261"/>
                <a:lumOff val="-6589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Мармиты, диспенсеры</a:t>
          </a:r>
        </a:p>
      </dsp:txBody>
      <dsp:txXfrm>
        <a:off x="396809" y="1648646"/>
        <a:ext cx="3108788" cy="679412"/>
      </dsp:txXfrm>
    </dsp:sp>
    <dsp:sp modelId="{3ED20AFE-27A0-49DC-8EE4-FA887BB74046}">
      <dsp:nvSpPr>
        <dsp:cNvPr id="0" name=""/>
        <dsp:cNvSpPr/>
      </dsp:nvSpPr>
      <dsp:spPr>
        <a:xfrm>
          <a:off x="4104453" y="1611891"/>
          <a:ext cx="3302119" cy="763879"/>
        </a:xfrm>
        <a:prstGeom prst="roundRect">
          <a:avLst/>
        </a:prstGeom>
        <a:gradFill rotWithShape="0">
          <a:gsLst>
            <a:gs pos="0">
              <a:schemeClr val="accent5">
                <a:hueOff val="-12233612"/>
                <a:satOff val="84076"/>
                <a:lumOff val="-8236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-12233612"/>
                <a:satOff val="84076"/>
                <a:lumOff val="-8236"/>
                <a:alphaOff val="0"/>
                <a:shade val="100000"/>
              </a:schemeClr>
            </a:gs>
            <a:gs pos="100000">
              <a:schemeClr val="accent5">
                <a:hueOff val="-12233612"/>
                <a:satOff val="84076"/>
                <a:lumOff val="-8236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Термоконтейнеры</a:t>
          </a:r>
        </a:p>
      </dsp:txBody>
      <dsp:txXfrm>
        <a:off x="4141742" y="1649180"/>
        <a:ext cx="3227541" cy="689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C1C86-F100-40B9-ABD9-2BDF5A56BA62}">
      <dsp:nvSpPr>
        <dsp:cNvPr id="0" name=""/>
        <dsp:cNvSpPr/>
      </dsp:nvSpPr>
      <dsp:spPr>
        <a:xfrm>
          <a:off x="0" y="22749"/>
          <a:ext cx="6096000" cy="9506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chemeClr val="accent6"/>
              </a:solidFill>
            </a:rPr>
            <a:t>Кухонный инвентарь</a:t>
          </a:r>
          <a:endParaRPr lang="ru-RU" sz="2500" kern="1200" dirty="0">
            <a:solidFill>
              <a:schemeClr val="accent6"/>
            </a:solidFill>
          </a:endParaRPr>
        </a:p>
      </dsp:txBody>
      <dsp:txXfrm>
        <a:off x="46406" y="69155"/>
        <a:ext cx="6003188" cy="857813"/>
      </dsp:txXfrm>
    </dsp:sp>
    <dsp:sp modelId="{E843AC7B-9376-4466-B816-3CD8242F7372}">
      <dsp:nvSpPr>
        <dsp:cNvPr id="0" name=""/>
        <dsp:cNvSpPr/>
      </dsp:nvSpPr>
      <dsp:spPr>
        <a:xfrm>
          <a:off x="0" y="1045375"/>
          <a:ext cx="6096000" cy="950625"/>
        </a:xfrm>
        <a:prstGeom prst="roundRect">
          <a:avLst/>
        </a:prstGeom>
        <a:solidFill>
          <a:schemeClr val="accent4">
            <a:hueOff val="-195568"/>
            <a:satOff val="-1108"/>
            <a:lumOff val="-915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chemeClr val="accent6"/>
              </a:solidFill>
            </a:rPr>
            <a:t>Разделочные доски</a:t>
          </a:r>
          <a:endParaRPr lang="ru-RU" sz="2500" kern="1200" dirty="0">
            <a:solidFill>
              <a:schemeClr val="accent6"/>
            </a:solidFill>
          </a:endParaRPr>
        </a:p>
      </dsp:txBody>
      <dsp:txXfrm>
        <a:off x="46406" y="1091781"/>
        <a:ext cx="6003188" cy="857813"/>
      </dsp:txXfrm>
    </dsp:sp>
    <dsp:sp modelId="{9B1B7130-D1D4-4282-860A-7CBE06EED2F0}">
      <dsp:nvSpPr>
        <dsp:cNvPr id="0" name=""/>
        <dsp:cNvSpPr/>
      </dsp:nvSpPr>
      <dsp:spPr>
        <a:xfrm>
          <a:off x="0" y="2068000"/>
          <a:ext cx="6096000" cy="950625"/>
        </a:xfrm>
        <a:prstGeom prst="roundRect">
          <a:avLst/>
        </a:prstGeom>
        <a:solidFill>
          <a:schemeClr val="accent4">
            <a:hueOff val="-391136"/>
            <a:satOff val="-2217"/>
            <a:lumOff val="-1830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chemeClr val="accent6"/>
              </a:solidFill>
            </a:rPr>
            <a:t>Инвентарь для пиццерий и кондитерских</a:t>
          </a:r>
          <a:endParaRPr lang="ru-RU" sz="2500" kern="1200" dirty="0">
            <a:solidFill>
              <a:schemeClr val="accent6"/>
            </a:solidFill>
          </a:endParaRPr>
        </a:p>
      </dsp:txBody>
      <dsp:txXfrm>
        <a:off x="46406" y="2114406"/>
        <a:ext cx="6003188" cy="857813"/>
      </dsp:txXfrm>
    </dsp:sp>
    <dsp:sp modelId="{A95D7FB0-F900-4F45-96F2-896CE4153C7E}">
      <dsp:nvSpPr>
        <dsp:cNvPr id="0" name=""/>
        <dsp:cNvSpPr/>
      </dsp:nvSpPr>
      <dsp:spPr>
        <a:xfrm>
          <a:off x="0" y="3090625"/>
          <a:ext cx="6096000" cy="950625"/>
        </a:xfrm>
        <a:prstGeom prst="roundRect">
          <a:avLst/>
        </a:prstGeom>
        <a:solidFill>
          <a:schemeClr val="accent4">
            <a:hueOff val="-586705"/>
            <a:satOff val="-3325"/>
            <a:lumOff val="-2745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chemeClr val="accent6"/>
              </a:solidFill>
            </a:rPr>
            <a:t>Барный инвентарь</a:t>
          </a:r>
          <a:endParaRPr lang="ru-RU" sz="2500" kern="1200" dirty="0">
            <a:solidFill>
              <a:schemeClr val="accent6"/>
            </a:solidFill>
          </a:endParaRPr>
        </a:p>
      </dsp:txBody>
      <dsp:txXfrm>
        <a:off x="46406" y="3137031"/>
        <a:ext cx="6003188" cy="857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5B39D-4E0B-484A-A362-9AA10638175A}">
      <dsp:nvSpPr>
        <dsp:cNvPr id="0" name=""/>
        <dsp:cNvSpPr/>
      </dsp:nvSpPr>
      <dsp:spPr>
        <a:xfrm>
          <a:off x="0" y="19540"/>
          <a:ext cx="4104456" cy="71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accent6"/>
              </a:solidFill>
            </a:rPr>
            <a:t>Мармиты для первых блюд</a:t>
          </a:r>
          <a:endParaRPr lang="ru-RU" sz="1800" i="0" kern="1200" dirty="0">
            <a:solidFill>
              <a:schemeClr val="accent6"/>
            </a:solidFill>
          </a:endParaRPr>
        </a:p>
      </dsp:txBody>
      <dsp:txXfrm>
        <a:off x="34726" y="54266"/>
        <a:ext cx="4035004" cy="641908"/>
      </dsp:txXfrm>
    </dsp:sp>
    <dsp:sp modelId="{46504EB2-78F4-467F-BD59-5D83E3B0E57A}">
      <dsp:nvSpPr>
        <dsp:cNvPr id="0" name=""/>
        <dsp:cNvSpPr/>
      </dsp:nvSpPr>
      <dsp:spPr>
        <a:xfrm>
          <a:off x="0" y="840340"/>
          <a:ext cx="4104456" cy="711360"/>
        </a:xfrm>
        <a:prstGeom prst="roundRect">
          <a:avLst/>
        </a:prstGeom>
        <a:solidFill>
          <a:schemeClr val="accent4">
            <a:hueOff val="-293352"/>
            <a:satOff val="-1662"/>
            <a:lumOff val="-1372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accent6"/>
              </a:solidFill>
            </a:rPr>
            <a:t>Мармиты для вторых блюд</a:t>
          </a:r>
          <a:endParaRPr lang="ru-RU" sz="1800" i="0" kern="1200" dirty="0">
            <a:solidFill>
              <a:schemeClr val="accent6"/>
            </a:solidFill>
          </a:endParaRPr>
        </a:p>
      </dsp:txBody>
      <dsp:txXfrm>
        <a:off x="34726" y="875066"/>
        <a:ext cx="4035004" cy="641908"/>
      </dsp:txXfrm>
    </dsp:sp>
    <dsp:sp modelId="{54771E9E-B7FF-4BCD-97FB-BB1BCF382A95}">
      <dsp:nvSpPr>
        <dsp:cNvPr id="0" name=""/>
        <dsp:cNvSpPr/>
      </dsp:nvSpPr>
      <dsp:spPr>
        <a:xfrm>
          <a:off x="0" y="1661140"/>
          <a:ext cx="4104456" cy="711360"/>
        </a:xfrm>
        <a:prstGeom prst="roundRect">
          <a:avLst/>
        </a:prstGeom>
        <a:solidFill>
          <a:schemeClr val="accent4">
            <a:hueOff val="-586705"/>
            <a:satOff val="-3325"/>
            <a:lumOff val="-2745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accent6"/>
              </a:solidFill>
            </a:rPr>
            <a:t>Мармиты индукционные</a:t>
          </a:r>
          <a:endParaRPr lang="ru-RU" sz="1800" i="0" kern="1200" dirty="0">
            <a:solidFill>
              <a:schemeClr val="accent6"/>
            </a:solidFill>
          </a:endParaRPr>
        </a:p>
      </dsp:txBody>
      <dsp:txXfrm>
        <a:off x="34726" y="1695866"/>
        <a:ext cx="4035004" cy="641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3184D-0458-415D-89A2-7F446D592A30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83454-25CA-4B60-896C-73447B336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67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3454-25CA-4B60-896C-73447B33649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72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3454-25CA-4B60-896C-73447B33649F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95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3454-25CA-4B60-896C-73447B33649F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microsoft.com/office/2007/relationships/hdphoto" Target="../media/hdphoto1.wdp"/><Relationship Id="rId5" Type="http://schemas.openxmlformats.org/officeDocument/2006/relationships/image" Target="../media/image17.jpeg"/><Relationship Id="rId10" Type="http://schemas.openxmlformats.org/officeDocument/2006/relationships/image" Target="../media/image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microsoft.com/office/2007/relationships/hdphoto" Target="../media/hdphoto1.wdp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35.jpeg"/><Relationship Id="rId21" Type="http://schemas.microsoft.com/office/2007/relationships/hdphoto" Target="../media/hdphoto1.wdp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microsoft.com/office/2007/relationships/hdphoto" Target="../media/hdphoto1.wdp"/><Relationship Id="rId4" Type="http://schemas.openxmlformats.org/officeDocument/2006/relationships/image" Target="../media/image54.jpe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microsoft.com/office/2007/relationships/hdphoto" Target="../media/hdphoto1.wdp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2.pn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36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Relationship Id="rId1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17" Type="http://schemas.microsoft.com/office/2007/relationships/hdphoto" Target="../media/hdphoto1.wdp"/><Relationship Id="rId2" Type="http://schemas.openxmlformats.org/officeDocument/2006/relationships/image" Target="../media/image73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image" Target="../media/image76.jpeg"/><Relationship Id="rId15" Type="http://schemas.openxmlformats.org/officeDocument/2006/relationships/image" Target="../media/image8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Relationship Id="rId14" Type="http://schemas.openxmlformats.org/officeDocument/2006/relationships/image" Target="../media/image85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hdphoto" Target="../media/hdphoto1.wdp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microsoft.com/office/2007/relationships/hdphoto" Target="../media/hdphoto1.wdp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jpeg"/><Relationship Id="rId7" Type="http://schemas.openxmlformats.org/officeDocument/2006/relationships/image" Target="../media/image102.png"/><Relationship Id="rId12" Type="http://schemas.microsoft.com/office/2007/relationships/hdphoto" Target="../media/hdphoto1.wdp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2.png"/><Relationship Id="rId5" Type="http://schemas.openxmlformats.org/officeDocument/2006/relationships/image" Target="../media/image100.jpeg"/><Relationship Id="rId10" Type="http://schemas.openxmlformats.org/officeDocument/2006/relationships/image" Target="../media/image105.jpeg"/><Relationship Id="rId4" Type="http://schemas.openxmlformats.org/officeDocument/2006/relationships/image" Target="../media/image99.jpeg"/><Relationship Id="rId9" Type="http://schemas.openxmlformats.org/officeDocument/2006/relationships/image" Target="../media/image10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13" Type="http://schemas.openxmlformats.org/officeDocument/2006/relationships/image" Target="../media/image117.jpe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12" Type="http://schemas.openxmlformats.org/officeDocument/2006/relationships/image" Target="../media/image116.jpeg"/><Relationship Id="rId2" Type="http://schemas.openxmlformats.org/officeDocument/2006/relationships/image" Target="../media/image106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jpeg"/><Relationship Id="rId11" Type="http://schemas.openxmlformats.org/officeDocument/2006/relationships/image" Target="../media/image115.jpeg"/><Relationship Id="rId5" Type="http://schemas.openxmlformats.org/officeDocument/2006/relationships/image" Target="../media/image109.jpeg"/><Relationship Id="rId15" Type="http://schemas.openxmlformats.org/officeDocument/2006/relationships/image" Target="../media/image2.png"/><Relationship Id="rId10" Type="http://schemas.openxmlformats.org/officeDocument/2006/relationships/image" Target="../media/image114.jpeg"/><Relationship Id="rId4" Type="http://schemas.openxmlformats.org/officeDocument/2006/relationships/image" Target="../media/image108.jpeg"/><Relationship Id="rId9" Type="http://schemas.openxmlformats.org/officeDocument/2006/relationships/image" Target="../media/image113.jpeg"/><Relationship Id="rId14" Type="http://schemas.openxmlformats.org/officeDocument/2006/relationships/image" Target="../media/image11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22.png"/><Relationship Id="rId4" Type="http://schemas.openxmlformats.org/officeDocument/2006/relationships/image" Target="../media/image119.png"/><Relationship Id="rId9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microsoft.com/office/2007/relationships/hdphoto" Target="../media/hdphoto1.wdp"/><Relationship Id="rId3" Type="http://schemas.openxmlformats.org/officeDocument/2006/relationships/image" Target="../media/image124.png"/><Relationship Id="rId7" Type="http://schemas.openxmlformats.org/officeDocument/2006/relationships/image" Target="../media/image126.jpeg"/><Relationship Id="rId12" Type="http://schemas.openxmlformats.org/officeDocument/2006/relationships/image" Target="../media/image2.pn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microsoft.com/office/2007/relationships/hdphoto" Target="../media/hdphoto9.wdp"/><Relationship Id="rId5" Type="http://schemas.openxmlformats.org/officeDocument/2006/relationships/image" Target="../media/image125.png"/><Relationship Id="rId10" Type="http://schemas.openxmlformats.org/officeDocument/2006/relationships/image" Target="../media/image128.png"/><Relationship Id="rId4" Type="http://schemas.microsoft.com/office/2007/relationships/hdphoto" Target="../media/hdphoto6.wdp"/><Relationship Id="rId9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628800"/>
            <a:ext cx="8206680" cy="217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96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510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7"/>
    </mc:Choice>
    <mc:Fallback xmlns="">
      <p:transition spd="slow" advTm="201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467544" y="476672"/>
            <a:ext cx="8063681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</a:rPr>
              <a:t>ИНВЕНТАРЬ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</a:rPr>
              <a:t>Производство: Индия, Китай</a:t>
            </a:r>
            <a:r>
              <a:rPr lang="ru-RU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  <a:p>
            <a:pPr algn="just"/>
            <a:endParaRPr lang="en-US" sz="2000" b="1" i="1" dirty="0">
              <a:solidFill>
                <a:srgbClr val="000000"/>
              </a:solidFill>
            </a:endParaRPr>
          </a:p>
          <a:p>
            <a:pPr algn="just"/>
            <a:endParaRPr lang="ru-RU" sz="2000" b="1" i="1" dirty="0">
              <a:solidFill>
                <a:srgbClr val="000000"/>
              </a:solidFill>
            </a:endParaRPr>
          </a:p>
          <a:p>
            <a:pPr algn="just">
              <a:buFont typeface="Arial" charset="0"/>
              <a:buChar char="•"/>
            </a:pPr>
            <a:endParaRPr lang="ru-RU" sz="2000" b="1" i="1" dirty="0">
              <a:solidFill>
                <a:srgbClr val="000000"/>
              </a:solidFill>
            </a:endParaRPr>
          </a:p>
          <a:p>
            <a:pPr algn="just">
              <a:buFont typeface="Arial" charset="0"/>
              <a:buChar char="•"/>
            </a:pPr>
            <a:endParaRPr lang="ru-RU" sz="11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38868558"/>
              </p:ext>
            </p:extLst>
          </p:nvPr>
        </p:nvGraphicFramePr>
        <p:xfrm>
          <a:off x="154766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1196752"/>
            <a:ext cx="7772400" cy="5045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u="none" strike="noStrike" kern="1200" cap="all" spc="-6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ea typeface="+mj-ea"/>
                <a:cs typeface="+mj-cs"/>
              </a:rPr>
              <a:t>Ассортимент</a:t>
            </a:r>
            <a:endParaRPr kumimoji="0" lang="ru-RU" sz="2400" u="none" strike="noStrike" kern="1200" cap="all" spc="-6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85800" y="-115396"/>
            <a:ext cx="7772400" cy="57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0097" y1="27692" x2="29126" y2="27692"/>
                        <a14:foregroundMark x1="71845" y1="73846" x2="71845" y2="73846"/>
                        <a14:foregroundMark x1="85761" y1="40513" x2="85761" y2="40513"/>
                        <a14:foregroundMark x1="79288" y1="50769" x2="79288" y2="50769"/>
                        <a14:foregroundMark x1="75081" y1="48205" x2="75081" y2="48205"/>
                        <a14:foregroundMark x1="75081" y1="43077" x2="75081" y2="43077"/>
                        <a14:foregroundMark x1="64725" y1="32821" x2="64725" y2="32821"/>
                        <a14:foregroundMark x1="61489" y1="32821" x2="61489" y2="32821"/>
                        <a14:foregroundMark x1="57605" y1="32821" x2="57605" y2="32821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28" y="5783448"/>
            <a:ext cx="1134340" cy="7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27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R:\Departments\DPRO (ORPA)\Посуда фото\EKSI_инвентарь\Половник цельнолитой LHD6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69035">
            <a:off x="6309752" y="4937829"/>
            <a:ext cx="1723997" cy="746192"/>
          </a:xfrm>
          <a:prstGeom prst="rect">
            <a:avLst/>
          </a:prstGeom>
          <a:noFill/>
        </p:spPr>
      </p:pic>
      <p:pic>
        <p:nvPicPr>
          <p:cNvPr id="1029" name="Picture 5" descr="R:\Departments\DPRO (ORPA)\Посуда фото\EKSI_инвентарь\Дуршлаг конический CST20_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02326">
            <a:off x="2177256" y="1024498"/>
            <a:ext cx="1738970" cy="10777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2396788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Дуршлаг-сито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D=16</a:t>
            </a:r>
            <a:r>
              <a:rPr lang="ru-RU" sz="1100" dirty="0" smtClean="0">
                <a:solidFill>
                  <a:srgbClr val="000000"/>
                </a:solidFill>
              </a:rPr>
              <a:t>см, </a:t>
            </a:r>
            <a:r>
              <a:rPr lang="en-US" sz="1100" dirty="0" smtClean="0">
                <a:solidFill>
                  <a:srgbClr val="000000"/>
                </a:solidFill>
              </a:rPr>
              <a:t>18</a:t>
            </a:r>
            <a:r>
              <a:rPr lang="ru-RU" sz="1100" dirty="0" smtClean="0">
                <a:solidFill>
                  <a:srgbClr val="000000"/>
                </a:solidFill>
              </a:rPr>
              <a:t>см, 20 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348880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Дуршлаг с ручками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d=32</a:t>
            </a:r>
            <a:r>
              <a:rPr lang="ru-RU" sz="1100" dirty="0" smtClean="0">
                <a:solidFill>
                  <a:srgbClr val="000000"/>
                </a:solidFill>
              </a:rPr>
              <a:t> см</a:t>
            </a:r>
            <a:r>
              <a:rPr lang="en-US" sz="1100" dirty="0" smtClean="0">
                <a:solidFill>
                  <a:srgbClr val="000000"/>
                </a:solidFill>
              </a:rPr>
              <a:t>, 36</a:t>
            </a:r>
            <a:r>
              <a:rPr lang="ru-RU" sz="1100" dirty="0" smtClean="0">
                <a:solidFill>
                  <a:srgbClr val="000000"/>
                </a:solidFill>
              </a:rPr>
              <a:t> см</a:t>
            </a:r>
            <a:r>
              <a:rPr lang="en-US" sz="1100" dirty="0" smtClean="0">
                <a:solidFill>
                  <a:srgbClr val="000000"/>
                </a:solidFill>
              </a:rPr>
              <a:t>, 40 </a:t>
            </a:r>
            <a:r>
              <a:rPr lang="ru-RU" sz="1100" dirty="0" smtClean="0">
                <a:solidFill>
                  <a:srgbClr val="000000"/>
                </a:solidFill>
              </a:rPr>
              <a:t>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2397949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Дуршлаг конический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d=20 </a:t>
            </a:r>
            <a:r>
              <a:rPr lang="ru-RU" sz="1100" dirty="0" smtClean="0">
                <a:solidFill>
                  <a:srgbClr val="000000"/>
                </a:solidFill>
              </a:rPr>
              <a:t>см, 24 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548680"/>
            <a:ext cx="1450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Дуршлаги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60232" y="2245850"/>
            <a:ext cx="16561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Дуршлаг на подставке с 2 ручками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d=</a:t>
            </a:r>
            <a:r>
              <a:rPr lang="ru-RU" sz="1100" dirty="0" smtClean="0">
                <a:solidFill>
                  <a:srgbClr val="000000"/>
                </a:solidFill>
              </a:rPr>
              <a:t>29 см, 34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536" y="3140968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Миски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55776" y="5085184"/>
            <a:ext cx="11521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Миска нерж. сталь,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1 л, 2 л, 2,5 л, 4,5 л, 6 л, 9 л, 14 л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528" y="5661248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Миска с крышкой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1,2 л, 2 л, 4 л</a:t>
            </a:r>
            <a:endParaRPr lang="ru-RU" sz="1100" dirty="0">
              <a:solidFill>
                <a:srgbClr val="000000"/>
              </a:solidFill>
            </a:endParaRPr>
          </a:p>
        </p:txBody>
      </p:sp>
      <p:pic>
        <p:nvPicPr>
          <p:cNvPr id="31" name="Рисунок 30" descr="00000177565_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801018">
            <a:off x="507355" y="959346"/>
            <a:ext cx="991556" cy="1822965"/>
          </a:xfrm>
          <a:prstGeom prst="rect">
            <a:avLst/>
          </a:prstGeom>
        </p:spPr>
      </p:pic>
      <p:pic>
        <p:nvPicPr>
          <p:cNvPr id="1027" name="Picture 3" descr="R:\Departments\DPRO (ORPA)\Посуда фото\EKSI_инвентарь\Дуршлаг на подставке_COLD05_0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980728"/>
            <a:ext cx="1656184" cy="1193114"/>
          </a:xfrm>
          <a:prstGeom prst="rect">
            <a:avLst/>
          </a:prstGeom>
          <a:noFill/>
        </p:spPr>
      </p:pic>
      <p:pic>
        <p:nvPicPr>
          <p:cNvPr id="1028" name="Picture 4" descr="R:\Departments\DPRO (ORPA)\Посуда фото\EKSI_инвентарь\Дуршлаг с ручками_COLE_32_4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980728"/>
            <a:ext cx="1728192" cy="1239664"/>
          </a:xfrm>
          <a:prstGeom prst="rect">
            <a:avLst/>
          </a:prstGeom>
          <a:noFill/>
        </p:spPr>
      </p:pic>
      <p:pic>
        <p:nvPicPr>
          <p:cNvPr id="33" name="Рисунок 32" descr="0000019568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350" b="9051"/>
          <a:stretch>
            <a:fillRect/>
          </a:stretch>
        </p:blipFill>
        <p:spPr>
          <a:xfrm>
            <a:off x="179512" y="4077072"/>
            <a:ext cx="1906536" cy="1441321"/>
          </a:xfrm>
          <a:prstGeom prst="rect">
            <a:avLst/>
          </a:prstGeom>
        </p:spPr>
      </p:pic>
      <p:pic>
        <p:nvPicPr>
          <p:cNvPr id="34" name="Рисунок 33" descr="0000017756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3333520"/>
            <a:ext cx="2160240" cy="153564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99992" y="3501008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Венчик , 12 прутьев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25 см, 30 см, 35 см, 40 см</a:t>
            </a:r>
          </a:p>
          <a:p>
            <a:r>
              <a:rPr lang="ru-RU" sz="1100" b="1" dirty="0" smtClean="0">
                <a:solidFill>
                  <a:srgbClr val="000000"/>
                </a:solidFill>
              </a:rPr>
              <a:t>Венчик тяжелый, 16 прутьев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25 см, 30 см, 35 см, 40 см, 45 см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99992" y="2996952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Венчики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8" name="Picture 2" descr="R:\Departments\DPRO (ORPA)\Посуда фото\EKSI_инвентарь\Венчик тяжелый_WP_25F_45F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3212976"/>
            <a:ext cx="2332613" cy="1728192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499991" y="5445224"/>
            <a:ext cx="24482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Половник цельнолитой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0,07л, 0,13 л, 0,2 л, 0,25 л, 0,45 л, 0,67 л, 1 л, 1,5 л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99992" y="4787860"/>
            <a:ext cx="145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Половники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685800" y="-115396"/>
            <a:ext cx="7772400" cy="57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0097" y1="27692" x2="29126" y2="27692"/>
                        <a14:foregroundMark x1="71845" y1="73846" x2="71845" y2="73846"/>
                        <a14:foregroundMark x1="85761" y1="40513" x2="85761" y2="40513"/>
                        <a14:foregroundMark x1="79288" y1="50769" x2="79288" y2="50769"/>
                        <a14:foregroundMark x1="75081" y1="48205" x2="75081" y2="48205"/>
                        <a14:foregroundMark x1="75081" y1="43077" x2="75081" y2="43077"/>
                        <a14:foregroundMark x1="64725" y1="32821" x2="64725" y2="32821"/>
                        <a14:foregroundMark x1="61489" y1="32821" x2="61489" y2="32821"/>
                        <a14:foregroundMark x1="57605" y1="32821" x2="57605" y2="32821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28" y="5783448"/>
            <a:ext cx="1134340" cy="7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10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213285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</a:rPr>
              <a:t>Шумовка проволочная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13 см, 15 см, 18 см, 20 см, 24 см, 28 см</a:t>
            </a:r>
            <a:endParaRPr lang="ru-RU" sz="1200" dirty="0">
              <a:solidFill>
                <a:srgbClr val="000000"/>
              </a:solidFill>
            </a:endParaRPr>
          </a:p>
        </p:txBody>
      </p:sp>
      <p:pic>
        <p:nvPicPr>
          <p:cNvPr id="27" name="Рисунок 26" descr="0000014340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04" t="5179" r="20377" b="4194"/>
          <a:stretch>
            <a:fillRect/>
          </a:stretch>
        </p:blipFill>
        <p:spPr>
          <a:xfrm rot="16200000">
            <a:off x="148131" y="544565"/>
            <a:ext cx="1431931" cy="1728193"/>
          </a:xfrm>
          <a:prstGeom prst="rect">
            <a:avLst/>
          </a:prstGeom>
        </p:spPr>
      </p:pic>
      <p:pic>
        <p:nvPicPr>
          <p:cNvPr id="28" name="Рисунок 27" descr="00000143403.jpg"/>
          <p:cNvPicPr>
            <a:picLocks noChangeAspect="1"/>
          </p:cNvPicPr>
          <p:nvPr/>
        </p:nvPicPr>
        <p:blipFill>
          <a:blip r:embed="rId3" cstate="print"/>
          <a:srcRect l="57797" t="11831" r="31215" b="74035"/>
          <a:stretch>
            <a:fillRect/>
          </a:stretch>
        </p:blipFill>
        <p:spPr>
          <a:xfrm rot="16200000">
            <a:off x="1887926" y="1000508"/>
            <a:ext cx="1124744" cy="1085185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00192" y="3140968"/>
            <a:ext cx="23762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Шумовка проволочная нерж. с пластиковой ручкой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10 см, 12 см, 16 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2350041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Шумовка сетчатая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12 см, 14 см, 16 см, 18 см, 22 см, 24 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476672"/>
            <a:ext cx="1604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Шумовки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Рисунок 22" descr="0000014341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692696"/>
            <a:ext cx="2072176" cy="1297680"/>
          </a:xfrm>
          <a:prstGeom prst="rect">
            <a:avLst/>
          </a:prstGeom>
        </p:spPr>
      </p:pic>
      <p:pic>
        <p:nvPicPr>
          <p:cNvPr id="24" name="Рисунок 23" descr="0000014341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91"/>
          <a:stretch>
            <a:fillRect/>
          </a:stretch>
        </p:blipFill>
        <p:spPr>
          <a:xfrm>
            <a:off x="5928659" y="620688"/>
            <a:ext cx="1951918" cy="1728192"/>
          </a:xfrm>
          <a:prstGeom prst="rect">
            <a:avLst/>
          </a:prstGeom>
        </p:spPr>
      </p:pic>
      <p:pic>
        <p:nvPicPr>
          <p:cNvPr id="25" name="Рисунок 24" descr="00000143410.jpg"/>
          <p:cNvPicPr>
            <a:picLocks noChangeAspect="1"/>
          </p:cNvPicPr>
          <p:nvPr/>
        </p:nvPicPr>
        <p:blipFill>
          <a:blip r:embed="rId6" cstate="print"/>
          <a:srcRect l="85403" t="15151" r="3217" b="68182"/>
          <a:stretch>
            <a:fillRect/>
          </a:stretch>
        </p:blipFill>
        <p:spPr>
          <a:xfrm>
            <a:off x="4860032" y="1340768"/>
            <a:ext cx="1020604" cy="936104"/>
          </a:xfrm>
          <a:prstGeom prst="ellipse">
            <a:avLst/>
          </a:prstGeom>
        </p:spPr>
      </p:pic>
      <p:pic>
        <p:nvPicPr>
          <p:cNvPr id="26" name="Рисунок 25" descr="00000143413.jpg"/>
          <p:cNvPicPr>
            <a:picLocks noChangeAspect="1"/>
          </p:cNvPicPr>
          <p:nvPr/>
        </p:nvPicPr>
        <p:blipFill>
          <a:blip r:embed="rId7" cstate="print"/>
          <a:srcRect l="25131" t="46995" r="63874" b="39392"/>
          <a:stretch>
            <a:fillRect/>
          </a:stretch>
        </p:blipFill>
        <p:spPr>
          <a:xfrm>
            <a:off x="7308304" y="1124744"/>
            <a:ext cx="1224136" cy="1136697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9872" y="2204864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Шумовка цельнолитая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10 см, 12 см, 16 см</a:t>
            </a:r>
            <a:endParaRPr lang="ru-RU" sz="1100" dirty="0">
              <a:solidFill>
                <a:srgbClr val="000000"/>
              </a:solidFill>
            </a:endParaRPr>
          </a:p>
        </p:txBody>
      </p:sp>
      <p:pic>
        <p:nvPicPr>
          <p:cNvPr id="29" name="Рисунок 28" descr="0000021737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2852936"/>
            <a:ext cx="2358234" cy="151168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51520" y="573325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Ложка соусная  46 см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79712" y="530120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Ложка  гарнирная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с крючком 46 см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38 см, 46 см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2029" y="3284984"/>
            <a:ext cx="114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Ложки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4" name="Рисунок 43" descr="00000177548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961417">
            <a:off x="2150456" y="3429935"/>
            <a:ext cx="1396122" cy="1792552"/>
          </a:xfrm>
          <a:prstGeom prst="rect">
            <a:avLst/>
          </a:prstGeom>
        </p:spPr>
      </p:pic>
      <p:pic>
        <p:nvPicPr>
          <p:cNvPr id="45" name="Рисунок 44" descr="00000177549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485768" flipH="1">
            <a:off x="247313" y="3622510"/>
            <a:ext cx="1154833" cy="1538403"/>
          </a:xfrm>
          <a:prstGeom prst="rect">
            <a:avLst/>
          </a:prstGeom>
        </p:spPr>
      </p:pic>
      <p:pic>
        <p:nvPicPr>
          <p:cNvPr id="46" name="Рисунок 45" descr="00000178545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54" t="17908" r="6073" b="10728"/>
          <a:stretch>
            <a:fillRect/>
          </a:stretch>
        </p:blipFill>
        <p:spPr>
          <a:xfrm rot="16580168">
            <a:off x="1292965" y="3836103"/>
            <a:ext cx="1889694" cy="103404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923928" y="4293096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Совки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84168" y="515719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Совки для сыпучих продуктов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330г, 400г, 1200г, 1500г, 1700г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23928" y="558924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</a:rPr>
              <a:t>Совок для картофеля фри 9х10 см</a:t>
            </a:r>
          </a:p>
        </p:txBody>
      </p:sp>
      <p:pic>
        <p:nvPicPr>
          <p:cNvPr id="50" name="Рисунок 49" descr="00000217369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71849">
            <a:off x="4180926" y="4599981"/>
            <a:ext cx="1812809" cy="934498"/>
          </a:xfrm>
          <a:prstGeom prst="rect">
            <a:avLst/>
          </a:prstGeom>
        </p:spPr>
      </p:pic>
      <p:pic>
        <p:nvPicPr>
          <p:cNvPr id="51" name="Рисунок 50" descr="00000150234_2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6108" y="3645024"/>
            <a:ext cx="2597892" cy="1872209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0097" y1="27692" x2="29126" y2="27692"/>
                        <a14:foregroundMark x1="71845" y1="73846" x2="71845" y2="73846"/>
                        <a14:foregroundMark x1="85761" y1="40513" x2="85761" y2="40513"/>
                        <a14:foregroundMark x1="79288" y1="50769" x2="79288" y2="50769"/>
                        <a14:foregroundMark x1="75081" y1="48205" x2="75081" y2="48205"/>
                        <a14:foregroundMark x1="75081" y1="43077" x2="75081" y2="43077"/>
                        <a14:foregroundMark x1="64725" y1="32821" x2="64725" y2="32821"/>
                        <a14:foregroundMark x1="61489" y1="32821" x2="61489" y2="32821"/>
                        <a14:foregroundMark x1="57605" y1="32821" x2="57605" y2="32821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660" y="5805264"/>
            <a:ext cx="1134340" cy="7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685800" y="-115396"/>
            <a:ext cx="7772400" cy="57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910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80728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Толкушка для картофеля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25 см, 36 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1340768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Терка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Высотой 21,5 см, 24,5 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9872" y="548680"/>
            <a:ext cx="1059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Терки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404664"/>
            <a:ext cx="1653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Толкушки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" name="Рисунок 28" descr="0000015025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548680"/>
            <a:ext cx="850392" cy="1926336"/>
          </a:xfrm>
          <a:prstGeom prst="rect">
            <a:avLst/>
          </a:prstGeom>
        </p:spPr>
      </p:pic>
      <p:pic>
        <p:nvPicPr>
          <p:cNvPr id="30" name="Рисунок 29" descr="0000022601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139340">
            <a:off x="2453081" y="259624"/>
            <a:ext cx="878852" cy="1771436"/>
          </a:xfrm>
          <a:prstGeom prst="rect">
            <a:avLst/>
          </a:prstGeom>
        </p:spPr>
      </p:pic>
      <p:pic>
        <p:nvPicPr>
          <p:cNvPr id="37" name="Рисунок 36" descr="0000022931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59" t="8513" r="19516" b="16810"/>
          <a:stretch>
            <a:fillRect/>
          </a:stretch>
        </p:blipFill>
        <p:spPr>
          <a:xfrm rot="4041078">
            <a:off x="7564279" y="2181318"/>
            <a:ext cx="1130792" cy="115212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236296" y="1628800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Лопатка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18 см, 20 см, 2</a:t>
            </a:r>
            <a:r>
              <a:rPr lang="en-US" sz="1100" dirty="0" smtClean="0">
                <a:solidFill>
                  <a:srgbClr val="000000"/>
                </a:solidFill>
              </a:rPr>
              <a:t>5</a:t>
            </a:r>
            <a:r>
              <a:rPr lang="ru-RU" sz="1100" dirty="0" smtClean="0">
                <a:solidFill>
                  <a:srgbClr val="000000"/>
                </a:solidFill>
              </a:rPr>
              <a:t> 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40152" y="316739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Лопатка 25 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88832" y="4535542"/>
            <a:ext cx="169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Лопатка  30 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52320" y="3239398"/>
            <a:ext cx="1404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Лопатка с деревянной ручкой 30 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12160" y="476672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Лопатки</a:t>
            </a:r>
          </a:p>
        </p:txBody>
      </p:sp>
      <p:pic>
        <p:nvPicPr>
          <p:cNvPr id="43" name="Рисунок 42" descr="0000017754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1" t="12074" r="3801" b="10178"/>
          <a:stretch>
            <a:fillRect/>
          </a:stretch>
        </p:blipFill>
        <p:spPr>
          <a:xfrm flipH="1">
            <a:off x="5796136" y="2376836"/>
            <a:ext cx="1584176" cy="764132"/>
          </a:xfrm>
          <a:prstGeom prst="rect">
            <a:avLst/>
          </a:prstGeom>
        </p:spPr>
      </p:pic>
      <p:pic>
        <p:nvPicPr>
          <p:cNvPr id="44" name="Рисунок 43" descr="0000017754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95" t="38851" r="23239" b="26110"/>
          <a:stretch>
            <a:fillRect/>
          </a:stretch>
        </p:blipFill>
        <p:spPr>
          <a:xfrm rot="1132126">
            <a:off x="7262452" y="1221667"/>
            <a:ext cx="1440160" cy="401057"/>
          </a:xfrm>
          <a:prstGeom prst="rect">
            <a:avLst/>
          </a:prstGeom>
        </p:spPr>
      </p:pic>
      <p:pic>
        <p:nvPicPr>
          <p:cNvPr id="45" name="Рисунок 44" descr="00000229313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97" t="20743" r="12861" b="14892"/>
          <a:stretch>
            <a:fillRect/>
          </a:stretch>
        </p:blipFill>
        <p:spPr>
          <a:xfrm flipH="1">
            <a:off x="7514509" y="3861048"/>
            <a:ext cx="1233955" cy="73370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652120" y="2087270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Лопатка кухонная</a:t>
            </a:r>
            <a:endParaRPr lang="ru-RU" sz="1100" b="1" dirty="0">
              <a:solidFill>
                <a:srgbClr val="000000"/>
              </a:solidFill>
            </a:endParaRPr>
          </a:p>
        </p:txBody>
      </p:sp>
      <p:pic>
        <p:nvPicPr>
          <p:cNvPr id="47" name="Рисунок 46" descr="0000017755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89" r="15775"/>
          <a:stretch>
            <a:fillRect/>
          </a:stretch>
        </p:blipFill>
        <p:spPr>
          <a:xfrm rot="4310618" flipH="1">
            <a:off x="5873907" y="1070442"/>
            <a:ext cx="1080000" cy="109767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779912" y="3501009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Ложка для спагетти 46 см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3528" y="1556792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Щипцы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11960" y="5661248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Щипцы для сахара, 12 см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07704" y="5590401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Щипцы для пирожных, 23 см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9512" y="5590401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Щипцы для бекона, 24 см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96136" y="5661248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Щипцы для сэндвичей, 24 см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80112" y="4998528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Щипцы для колбас и сосисок, 24 см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63688" y="4293096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Щипцы для кондитерских изделий, 20 см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779912" y="4925359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Щипцы для салата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24 см, 29 см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9512" y="4005064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Щипцы для гриля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21 см, 24 см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79712" y="3070121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Щипцы для спагетти, 20 см, 21 см, 19 см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79512" y="2708920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Щипцы универсальные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18 см, 24 см, 30 см, 41 см</a:t>
            </a:r>
          </a:p>
        </p:txBody>
      </p:sp>
      <p:pic>
        <p:nvPicPr>
          <p:cNvPr id="60" name="Рисунок 59" descr="0000017754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311432" flipV="1">
            <a:off x="4124337" y="2170837"/>
            <a:ext cx="1370496" cy="1744671"/>
          </a:xfrm>
          <a:prstGeom prst="rect">
            <a:avLst/>
          </a:prstGeom>
        </p:spPr>
      </p:pic>
      <p:pic>
        <p:nvPicPr>
          <p:cNvPr id="61" name="Picture 2" descr="R:\Departments\DPRO (ORPA)\Посуда фото\EKSI_инвентарь\Щипцы универсальные_UT18_4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50155">
            <a:off x="631019" y="1741127"/>
            <a:ext cx="1081029" cy="1247577"/>
          </a:xfrm>
          <a:prstGeom prst="rect">
            <a:avLst/>
          </a:prstGeom>
          <a:noFill/>
        </p:spPr>
      </p:pic>
      <p:pic>
        <p:nvPicPr>
          <p:cNvPr id="62" name="Рисунок 61" descr="0000014344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2019672"/>
            <a:ext cx="1640219" cy="1265312"/>
          </a:xfrm>
          <a:prstGeom prst="rect">
            <a:avLst/>
          </a:prstGeom>
        </p:spPr>
      </p:pic>
      <p:pic>
        <p:nvPicPr>
          <p:cNvPr id="63" name="Рисунок 62" descr="00000143434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393471" flipH="1">
            <a:off x="381509" y="3037810"/>
            <a:ext cx="1195834" cy="1104939"/>
          </a:xfrm>
          <a:prstGeom prst="rect">
            <a:avLst/>
          </a:prstGeom>
        </p:spPr>
      </p:pic>
      <p:pic>
        <p:nvPicPr>
          <p:cNvPr id="64" name="Рисунок 63" descr="0000014343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803654">
            <a:off x="2688397" y="3250597"/>
            <a:ext cx="895450" cy="1305232"/>
          </a:xfrm>
          <a:prstGeom prst="rect">
            <a:avLst/>
          </a:prstGeom>
        </p:spPr>
      </p:pic>
      <p:pic>
        <p:nvPicPr>
          <p:cNvPr id="65" name="Рисунок 64" descr="00000143439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512778">
            <a:off x="4039646" y="3722983"/>
            <a:ext cx="982151" cy="1343803"/>
          </a:xfrm>
          <a:prstGeom prst="rect">
            <a:avLst/>
          </a:prstGeom>
        </p:spPr>
      </p:pic>
      <p:pic>
        <p:nvPicPr>
          <p:cNvPr id="66" name="Рисунок 65" descr="00000143438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571198">
            <a:off x="5217530" y="3776817"/>
            <a:ext cx="2001353" cy="1501015"/>
          </a:xfrm>
          <a:prstGeom prst="rect">
            <a:avLst/>
          </a:prstGeom>
        </p:spPr>
      </p:pic>
      <p:pic>
        <p:nvPicPr>
          <p:cNvPr id="67" name="Рисунок 66" descr="00000143437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618306">
            <a:off x="7436848" y="4874563"/>
            <a:ext cx="1068214" cy="1327093"/>
          </a:xfrm>
          <a:prstGeom prst="rect">
            <a:avLst/>
          </a:prstGeom>
        </p:spPr>
      </p:pic>
      <p:pic>
        <p:nvPicPr>
          <p:cNvPr id="68" name="Рисунок 67" descr="00000143429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367091">
            <a:off x="374037" y="4327072"/>
            <a:ext cx="915958" cy="1541554"/>
          </a:xfrm>
          <a:prstGeom prst="rect">
            <a:avLst/>
          </a:prstGeom>
        </p:spPr>
      </p:pic>
      <p:pic>
        <p:nvPicPr>
          <p:cNvPr id="69" name="Рисунок 68" descr="00000143433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972361">
            <a:off x="2293429" y="4376840"/>
            <a:ext cx="979251" cy="1382333"/>
          </a:xfrm>
          <a:prstGeom prst="rect">
            <a:avLst/>
          </a:prstGeom>
        </p:spPr>
      </p:pic>
      <p:pic>
        <p:nvPicPr>
          <p:cNvPr id="70" name="Рисунок 69" descr="00000143443.jp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435671">
            <a:off x="4421924" y="4935678"/>
            <a:ext cx="620519" cy="1063142"/>
          </a:xfrm>
          <a:prstGeom prst="rect">
            <a:avLst/>
          </a:prstGeom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30097" y1="27692" x2="29126" y2="27692"/>
                        <a14:foregroundMark x1="71845" y1="73846" x2="71845" y2="73846"/>
                        <a14:foregroundMark x1="85761" y1="40513" x2="85761" y2="40513"/>
                        <a14:foregroundMark x1="79288" y1="50769" x2="79288" y2="50769"/>
                        <a14:foregroundMark x1="75081" y1="48205" x2="75081" y2="48205"/>
                        <a14:foregroundMark x1="75081" y1="43077" x2="75081" y2="43077"/>
                        <a14:foregroundMark x1="64725" y1="32821" x2="64725" y2="32821"/>
                        <a14:foregroundMark x1="61489" y1="32821" x2="61489" y2="32821"/>
                        <a14:foregroundMark x1="57605" y1="32821" x2="57605" y2="32821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28" y="5783448"/>
            <a:ext cx="1134340" cy="7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Заголовок 1"/>
          <p:cNvSpPr txBox="1">
            <a:spLocks/>
          </p:cNvSpPr>
          <p:nvPr/>
        </p:nvSpPr>
        <p:spPr>
          <a:xfrm>
            <a:off x="685800" y="-115396"/>
            <a:ext cx="7772400" cy="57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910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0000014339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4005064"/>
            <a:ext cx="936104" cy="1252473"/>
          </a:xfrm>
          <a:prstGeom prst="rect">
            <a:avLst/>
          </a:prstGeom>
        </p:spPr>
      </p:pic>
      <p:pic>
        <p:nvPicPr>
          <p:cNvPr id="16" name="Рисунок 15" descr="0000014296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79" b="29283"/>
          <a:stretch>
            <a:fillRect/>
          </a:stretch>
        </p:blipFill>
        <p:spPr>
          <a:xfrm>
            <a:off x="5292080" y="1340768"/>
            <a:ext cx="2647460" cy="1224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492896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Лоток с ручками,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32х25 см,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37х28 см,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43х32 см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2420888"/>
            <a:ext cx="1872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Лоток для выкладки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24х19 см, 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26х20 см, 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29х 22 см,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32х24 см,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35х26 см</a:t>
            </a:r>
          </a:p>
          <a:p>
            <a:endParaRPr lang="ru-RU" sz="1100" dirty="0" smtClean="0">
              <a:solidFill>
                <a:srgbClr val="000000"/>
              </a:solidFill>
            </a:endParaRPr>
          </a:p>
          <a:p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2492896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Держатель для чеков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Алюминий 60 см, 90 см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Нерж. сталь 60 см, 90 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5035823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Диспенсер для столовых приборов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4 отверстия в 1 ряд </a:t>
            </a:r>
            <a:r>
              <a:rPr lang="en-US" sz="1100" dirty="0" smtClean="0">
                <a:solidFill>
                  <a:srgbClr val="000000"/>
                </a:solidFill>
              </a:rPr>
              <a:t>FCH41</a:t>
            </a:r>
            <a:endParaRPr lang="ru-RU" sz="1100" dirty="0" smtClean="0">
              <a:solidFill>
                <a:srgbClr val="000000"/>
              </a:solidFill>
            </a:endParaRPr>
          </a:p>
          <a:p>
            <a:r>
              <a:rPr lang="ru-RU" sz="1100" dirty="0" smtClean="0">
                <a:solidFill>
                  <a:srgbClr val="000000"/>
                </a:solidFill>
              </a:rPr>
              <a:t>4 отверстия в 2 ряда</a:t>
            </a:r>
            <a:r>
              <a:rPr lang="en-US" sz="1100" dirty="0" smtClean="0">
                <a:solidFill>
                  <a:srgbClr val="000000"/>
                </a:solidFill>
              </a:rPr>
              <a:t> FCH42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747791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Стакан для столовых приборов 9,5х 13 см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FC2 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FC3 </a:t>
            </a:r>
            <a:r>
              <a:rPr lang="ru-RU" sz="1100" dirty="0" smtClean="0">
                <a:solidFill>
                  <a:srgbClr val="000000"/>
                </a:solidFill>
              </a:rPr>
              <a:t> тяжелый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404664"/>
            <a:ext cx="107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Лотки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3534107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Подставки для столовых приборов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404664"/>
            <a:ext cx="3479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Держатели для чеков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Рисунок 14" descr="0000014296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550" b="21439"/>
          <a:stretch>
            <a:fillRect/>
          </a:stretch>
        </p:blipFill>
        <p:spPr>
          <a:xfrm>
            <a:off x="6588224" y="1179422"/>
            <a:ext cx="1898576" cy="1025442"/>
          </a:xfrm>
          <a:prstGeom prst="rect">
            <a:avLst/>
          </a:prstGeom>
        </p:spPr>
      </p:pic>
      <p:pic>
        <p:nvPicPr>
          <p:cNvPr id="17" name="Рисунок 16" descr="0000014297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8588" y="3861048"/>
            <a:ext cx="1465820" cy="1465820"/>
          </a:xfrm>
          <a:prstGeom prst="rect">
            <a:avLst/>
          </a:prstGeom>
        </p:spPr>
      </p:pic>
      <p:pic>
        <p:nvPicPr>
          <p:cNvPr id="18" name="Рисунок 17" descr="0000014298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38" b="23961"/>
          <a:stretch>
            <a:fillRect/>
          </a:stretch>
        </p:blipFill>
        <p:spPr>
          <a:xfrm>
            <a:off x="4499992" y="3801618"/>
            <a:ext cx="1930410" cy="1067542"/>
          </a:xfrm>
          <a:prstGeom prst="rect">
            <a:avLst/>
          </a:prstGeom>
        </p:spPr>
      </p:pic>
      <p:pic>
        <p:nvPicPr>
          <p:cNvPr id="19" name="Рисунок 18" descr="0000014339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4365104"/>
            <a:ext cx="936104" cy="1252473"/>
          </a:xfrm>
          <a:prstGeom prst="rect">
            <a:avLst/>
          </a:prstGeom>
        </p:spPr>
      </p:pic>
      <p:pic>
        <p:nvPicPr>
          <p:cNvPr id="23" name="Рисунок 22" descr="00000226233_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620688"/>
            <a:ext cx="3019839" cy="1790333"/>
          </a:xfrm>
          <a:prstGeom prst="rect">
            <a:avLst/>
          </a:prstGeom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21" t="18080" r="6321" b="18081"/>
          <a:stretch>
            <a:fillRect/>
          </a:stretch>
        </p:blipFill>
        <p:spPr bwMode="auto">
          <a:xfrm>
            <a:off x="179512" y="836712"/>
            <a:ext cx="2088232" cy="152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685800" y="-115396"/>
            <a:ext cx="7772400" cy="57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0097" y1="27692" x2="29126" y2="27692"/>
                        <a14:foregroundMark x1="71845" y1="73846" x2="71845" y2="73846"/>
                        <a14:foregroundMark x1="85761" y1="40513" x2="85761" y2="40513"/>
                        <a14:foregroundMark x1="79288" y1="50769" x2="79288" y2="50769"/>
                        <a14:foregroundMark x1="75081" y1="48205" x2="75081" y2="48205"/>
                        <a14:foregroundMark x1="75081" y1="43077" x2="75081" y2="43077"/>
                        <a14:foregroundMark x1="64725" y1="32821" x2="64725" y2="32821"/>
                        <a14:foregroundMark x1="61489" y1="32821" x2="61489" y2="32821"/>
                        <a14:foregroundMark x1="57605" y1="32821" x2="57605" y2="32821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28" y="5783448"/>
            <a:ext cx="1134340" cy="7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10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23528" y="2351782"/>
            <a:ext cx="172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Доски разделочные 60х45х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1,8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см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Красная </a:t>
            </a:r>
            <a:r>
              <a:rPr lang="en-US" sz="1200" dirty="0" smtClean="0">
                <a:solidFill>
                  <a:srgbClr val="000000"/>
                </a:solidFill>
              </a:rPr>
              <a:t>PC64018R</a:t>
            </a:r>
            <a:endParaRPr lang="ru-RU" sz="1200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Зеленая</a:t>
            </a:r>
            <a:r>
              <a:rPr lang="en-US" sz="1200" dirty="0" smtClean="0">
                <a:solidFill>
                  <a:srgbClr val="000000"/>
                </a:solidFill>
              </a:rPr>
              <a:t> PC64018G</a:t>
            </a:r>
            <a:endParaRPr lang="ru-RU" sz="1200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Желтая</a:t>
            </a:r>
            <a:r>
              <a:rPr lang="en-US" sz="1200" dirty="0" smtClean="0">
                <a:solidFill>
                  <a:srgbClr val="000000"/>
                </a:solidFill>
              </a:rPr>
              <a:t> PC64018Y</a:t>
            </a:r>
            <a:endParaRPr lang="ru-RU" sz="1200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Синяя</a:t>
            </a:r>
            <a:r>
              <a:rPr lang="en-US" sz="1200" dirty="0" smtClean="0">
                <a:solidFill>
                  <a:srgbClr val="000000"/>
                </a:solidFill>
              </a:rPr>
              <a:t> PC64018B</a:t>
            </a:r>
            <a:endParaRPr lang="ru-RU" sz="1200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Белая</a:t>
            </a:r>
            <a:r>
              <a:rPr lang="en-US" sz="1200" dirty="0" smtClean="0">
                <a:solidFill>
                  <a:srgbClr val="000000"/>
                </a:solidFill>
              </a:rPr>
              <a:t> PC64018W</a:t>
            </a:r>
            <a:endParaRPr lang="ru-RU" sz="1200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Коричневая</a:t>
            </a:r>
            <a:r>
              <a:rPr lang="en-US" sz="1200" dirty="0" smtClean="0">
                <a:solidFill>
                  <a:srgbClr val="000000"/>
                </a:solidFill>
              </a:rPr>
              <a:t> PC6418Br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4653136"/>
            <a:ext cx="23042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Подставки для досок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Для 6 досок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WSC14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WSC13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2351782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Доски разделочные 45х30х1,1 см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Красная</a:t>
            </a:r>
            <a:r>
              <a:rPr lang="en-US" sz="1200" dirty="0" smtClean="0">
                <a:solidFill>
                  <a:srgbClr val="000000"/>
                </a:solidFill>
              </a:rPr>
              <a:t> PC43</a:t>
            </a:r>
            <a:r>
              <a:rPr lang="ru-RU" sz="1200" dirty="0" smtClean="0">
                <a:solidFill>
                  <a:srgbClr val="000000"/>
                </a:solidFill>
              </a:rPr>
              <a:t>0</a:t>
            </a:r>
            <a:r>
              <a:rPr lang="en-US" sz="1200" dirty="0" smtClean="0">
                <a:solidFill>
                  <a:srgbClr val="000000"/>
                </a:solidFill>
              </a:rPr>
              <a:t>1</a:t>
            </a:r>
            <a:r>
              <a:rPr lang="ru-RU" sz="1200" dirty="0" smtClean="0">
                <a:solidFill>
                  <a:srgbClr val="000000"/>
                </a:solidFill>
              </a:rPr>
              <a:t>1</a:t>
            </a:r>
            <a:r>
              <a:rPr lang="en-US" sz="1200" dirty="0" smtClean="0">
                <a:solidFill>
                  <a:srgbClr val="000000"/>
                </a:solidFill>
              </a:rPr>
              <a:t>R</a:t>
            </a:r>
            <a:endParaRPr lang="ru-RU" sz="1200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Зеленая</a:t>
            </a:r>
            <a:r>
              <a:rPr lang="en-US" sz="1200" dirty="0" smtClean="0">
                <a:solidFill>
                  <a:srgbClr val="000000"/>
                </a:solidFill>
              </a:rPr>
              <a:t> PC43</a:t>
            </a:r>
            <a:r>
              <a:rPr lang="ru-RU" sz="1200" dirty="0" smtClean="0">
                <a:solidFill>
                  <a:srgbClr val="000000"/>
                </a:solidFill>
              </a:rPr>
              <a:t>0</a:t>
            </a:r>
            <a:r>
              <a:rPr lang="en-US" sz="1200" dirty="0" smtClean="0">
                <a:solidFill>
                  <a:srgbClr val="000000"/>
                </a:solidFill>
              </a:rPr>
              <a:t>1</a:t>
            </a:r>
            <a:r>
              <a:rPr lang="ru-RU" sz="1200" dirty="0" smtClean="0">
                <a:solidFill>
                  <a:srgbClr val="000000"/>
                </a:solidFill>
              </a:rPr>
              <a:t>1</a:t>
            </a:r>
            <a:r>
              <a:rPr lang="en-US" sz="1200" dirty="0" smtClean="0">
                <a:solidFill>
                  <a:srgbClr val="000000"/>
                </a:solidFill>
              </a:rPr>
              <a:t>G</a:t>
            </a:r>
            <a:endParaRPr lang="ru-RU" sz="1200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Желтая</a:t>
            </a:r>
            <a:r>
              <a:rPr lang="en-US" sz="1200" dirty="0" smtClean="0">
                <a:solidFill>
                  <a:srgbClr val="000000"/>
                </a:solidFill>
              </a:rPr>
              <a:t> PC43</a:t>
            </a:r>
            <a:r>
              <a:rPr lang="ru-RU" sz="1200" dirty="0" smtClean="0">
                <a:solidFill>
                  <a:srgbClr val="000000"/>
                </a:solidFill>
              </a:rPr>
              <a:t>0</a:t>
            </a:r>
            <a:r>
              <a:rPr lang="en-US" sz="1200" dirty="0" smtClean="0">
                <a:solidFill>
                  <a:srgbClr val="000000"/>
                </a:solidFill>
              </a:rPr>
              <a:t>1</a:t>
            </a:r>
            <a:r>
              <a:rPr lang="ru-RU" sz="1200" dirty="0" smtClean="0">
                <a:solidFill>
                  <a:srgbClr val="000000"/>
                </a:solidFill>
              </a:rPr>
              <a:t>1</a:t>
            </a:r>
            <a:r>
              <a:rPr lang="en-US" sz="1200" dirty="0" smtClean="0">
                <a:solidFill>
                  <a:srgbClr val="000000"/>
                </a:solidFill>
              </a:rPr>
              <a:t>Y</a:t>
            </a:r>
            <a:endParaRPr lang="ru-RU" sz="1200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Синяя</a:t>
            </a:r>
            <a:r>
              <a:rPr lang="en-US" sz="1200" dirty="0" smtClean="0">
                <a:solidFill>
                  <a:srgbClr val="000000"/>
                </a:solidFill>
              </a:rPr>
              <a:t> PC43</a:t>
            </a:r>
            <a:r>
              <a:rPr lang="ru-RU" sz="1200" dirty="0" smtClean="0">
                <a:solidFill>
                  <a:srgbClr val="000000"/>
                </a:solidFill>
              </a:rPr>
              <a:t>0</a:t>
            </a:r>
            <a:r>
              <a:rPr lang="en-US" sz="1200" dirty="0" smtClean="0">
                <a:solidFill>
                  <a:srgbClr val="000000"/>
                </a:solidFill>
              </a:rPr>
              <a:t>1</a:t>
            </a:r>
            <a:r>
              <a:rPr lang="ru-RU" sz="1200" dirty="0" smtClean="0">
                <a:solidFill>
                  <a:srgbClr val="000000"/>
                </a:solidFill>
              </a:rPr>
              <a:t>1</a:t>
            </a:r>
            <a:r>
              <a:rPr lang="en-US" sz="1200" dirty="0" smtClean="0">
                <a:solidFill>
                  <a:srgbClr val="000000"/>
                </a:solidFill>
              </a:rPr>
              <a:t>BL</a:t>
            </a:r>
            <a:endParaRPr lang="ru-RU" sz="1200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Белая</a:t>
            </a:r>
            <a:r>
              <a:rPr lang="en-US" sz="1200" dirty="0" smtClean="0">
                <a:solidFill>
                  <a:srgbClr val="000000"/>
                </a:solidFill>
              </a:rPr>
              <a:t> PC43</a:t>
            </a:r>
            <a:r>
              <a:rPr lang="ru-RU" sz="1200" dirty="0" smtClean="0">
                <a:solidFill>
                  <a:srgbClr val="000000"/>
                </a:solidFill>
              </a:rPr>
              <a:t>0</a:t>
            </a:r>
            <a:r>
              <a:rPr lang="en-US" sz="1200" dirty="0" smtClean="0">
                <a:solidFill>
                  <a:srgbClr val="000000"/>
                </a:solidFill>
              </a:rPr>
              <a:t>1</a:t>
            </a:r>
            <a:r>
              <a:rPr lang="ru-RU" sz="1200" dirty="0" smtClean="0">
                <a:solidFill>
                  <a:srgbClr val="000000"/>
                </a:solidFill>
              </a:rPr>
              <a:t>1</a:t>
            </a:r>
            <a:r>
              <a:rPr lang="en-US" sz="1200" dirty="0" smtClean="0">
                <a:solidFill>
                  <a:srgbClr val="000000"/>
                </a:solidFill>
              </a:rPr>
              <a:t>W</a:t>
            </a:r>
            <a:endParaRPr lang="ru-RU" sz="1200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Коричневая</a:t>
            </a:r>
            <a:r>
              <a:rPr lang="en-US" sz="1200" dirty="0" smtClean="0">
                <a:solidFill>
                  <a:srgbClr val="000000"/>
                </a:solidFill>
              </a:rPr>
              <a:t> PC43</a:t>
            </a:r>
            <a:r>
              <a:rPr lang="ru-RU" sz="1200" dirty="0" smtClean="0">
                <a:solidFill>
                  <a:srgbClr val="000000"/>
                </a:solidFill>
              </a:rPr>
              <a:t>0</a:t>
            </a:r>
            <a:r>
              <a:rPr lang="en-US" sz="1200" dirty="0" smtClean="0">
                <a:solidFill>
                  <a:srgbClr val="000000"/>
                </a:solidFill>
              </a:rPr>
              <a:t>1</a:t>
            </a:r>
            <a:r>
              <a:rPr lang="ru-RU" sz="1200" dirty="0" smtClean="0">
                <a:solidFill>
                  <a:srgbClr val="000000"/>
                </a:solidFill>
              </a:rPr>
              <a:t>1</a:t>
            </a:r>
            <a:r>
              <a:rPr lang="en-US" sz="1200" dirty="0" smtClean="0">
                <a:solidFill>
                  <a:srgbClr val="000000"/>
                </a:solidFill>
              </a:rPr>
              <a:t>BR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5736" y="2351782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Доски разделочные 53х32,5х1,8 см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Красная</a:t>
            </a:r>
            <a:r>
              <a:rPr lang="en-US" sz="1200" dirty="0" smtClean="0">
                <a:solidFill>
                  <a:srgbClr val="000000"/>
                </a:solidFill>
              </a:rPr>
              <a:t> PC532</a:t>
            </a:r>
            <a:r>
              <a:rPr lang="ru-RU" sz="1200" dirty="0" smtClean="0">
                <a:solidFill>
                  <a:srgbClr val="000000"/>
                </a:solidFill>
              </a:rPr>
              <a:t>18</a:t>
            </a:r>
            <a:r>
              <a:rPr lang="en-US" sz="1200" dirty="0" smtClean="0">
                <a:solidFill>
                  <a:srgbClr val="000000"/>
                </a:solidFill>
              </a:rPr>
              <a:t>R</a:t>
            </a:r>
            <a:endParaRPr lang="ru-RU" sz="1200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Зеленая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PC532</a:t>
            </a:r>
            <a:r>
              <a:rPr lang="ru-RU" sz="1200" dirty="0" smtClean="0">
                <a:solidFill>
                  <a:srgbClr val="000000"/>
                </a:solidFill>
              </a:rPr>
              <a:t>18</a:t>
            </a:r>
            <a:r>
              <a:rPr lang="en-US" sz="1200" dirty="0" smtClean="0">
                <a:solidFill>
                  <a:srgbClr val="000000"/>
                </a:solidFill>
              </a:rPr>
              <a:t>G</a:t>
            </a:r>
            <a:endParaRPr lang="ru-RU" sz="1200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Желтая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PC532</a:t>
            </a:r>
            <a:r>
              <a:rPr lang="ru-RU" sz="1200" dirty="0" smtClean="0">
                <a:solidFill>
                  <a:srgbClr val="000000"/>
                </a:solidFill>
              </a:rPr>
              <a:t>18</a:t>
            </a:r>
            <a:r>
              <a:rPr lang="en-US" sz="1200" dirty="0" smtClean="0">
                <a:solidFill>
                  <a:srgbClr val="000000"/>
                </a:solidFill>
              </a:rPr>
              <a:t>Y</a:t>
            </a:r>
            <a:endParaRPr lang="ru-RU" sz="1200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Синяя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PC PC532</a:t>
            </a:r>
            <a:r>
              <a:rPr lang="ru-RU" sz="1200" dirty="0" smtClean="0">
                <a:solidFill>
                  <a:srgbClr val="000000"/>
                </a:solidFill>
              </a:rPr>
              <a:t>18</a:t>
            </a:r>
            <a:r>
              <a:rPr lang="en-US" sz="1200" dirty="0" smtClean="0">
                <a:solidFill>
                  <a:srgbClr val="000000"/>
                </a:solidFill>
              </a:rPr>
              <a:t>B</a:t>
            </a:r>
            <a:endParaRPr lang="ru-RU" sz="1200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Белая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PC PC532</a:t>
            </a:r>
            <a:r>
              <a:rPr lang="ru-RU" sz="1200" dirty="0" smtClean="0">
                <a:solidFill>
                  <a:srgbClr val="000000"/>
                </a:solidFill>
              </a:rPr>
              <a:t>18</a:t>
            </a:r>
            <a:r>
              <a:rPr lang="en-US" sz="1200" dirty="0" smtClean="0">
                <a:solidFill>
                  <a:srgbClr val="000000"/>
                </a:solidFill>
              </a:rPr>
              <a:t>W</a:t>
            </a:r>
            <a:endParaRPr lang="ru-RU" sz="1200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Коричневая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PC PC532</a:t>
            </a:r>
            <a:r>
              <a:rPr lang="ru-RU" sz="1200" dirty="0" smtClean="0">
                <a:solidFill>
                  <a:srgbClr val="000000"/>
                </a:solidFill>
              </a:rPr>
              <a:t>18</a:t>
            </a:r>
            <a:r>
              <a:rPr lang="en-US" sz="1200" dirty="0" smtClean="0">
                <a:solidFill>
                  <a:srgbClr val="000000"/>
                </a:solidFill>
              </a:rPr>
              <a:t>Br</a:t>
            </a:r>
          </a:p>
        </p:txBody>
      </p:sp>
      <p:pic>
        <p:nvPicPr>
          <p:cNvPr id="7" name="Рисунок 6" descr="0000017755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0116" y="4727512"/>
            <a:ext cx="1296144" cy="123358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84" t="2231" r="12709" b="6385"/>
          <a:stretch>
            <a:fillRect/>
          </a:stretch>
        </p:blipFill>
        <p:spPr bwMode="auto">
          <a:xfrm>
            <a:off x="7766260" y="4661259"/>
            <a:ext cx="1152128" cy="129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0000003828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850" b="29000"/>
          <a:stretch>
            <a:fillRect/>
          </a:stretch>
        </p:blipFill>
        <p:spPr>
          <a:xfrm>
            <a:off x="517547" y="743747"/>
            <a:ext cx="4990557" cy="152300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29999"/>
          <a:stretch>
            <a:fillRect/>
          </a:stretch>
        </p:blipFill>
        <p:spPr bwMode="auto">
          <a:xfrm>
            <a:off x="6516216" y="476672"/>
            <a:ext cx="1872208" cy="17900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300192" y="2351782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Comic Sans MS" pitchFamily="66" charset="0"/>
              </a:rPr>
              <a:t>  Текстурированная поверхность для более длительного использования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84" y="3491716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</a:rPr>
              <a:t> Цвета </a:t>
            </a:r>
            <a:r>
              <a:rPr lang="en-US" dirty="0" smtClean="0">
                <a:latin typeface="Comic Sans MS" pitchFamily="66" charset="0"/>
              </a:rPr>
              <a:t>HACCP</a:t>
            </a:r>
            <a:endParaRPr lang="ru-RU" dirty="0" smtClean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392434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Comic Sans MS" pitchFamily="66" charset="0"/>
              </a:rPr>
              <a:t> Высококачественный пластик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9552" y="404664"/>
            <a:ext cx="267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РАЗДЕЛОЧНЫЕ ДОСКИ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85800" y="-115396"/>
            <a:ext cx="7772400" cy="57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0097" y1="27692" x2="29126" y2="27692"/>
                        <a14:foregroundMark x1="71845" y1="73846" x2="71845" y2="73846"/>
                        <a14:foregroundMark x1="85761" y1="40513" x2="85761" y2="40513"/>
                        <a14:foregroundMark x1="79288" y1="50769" x2="79288" y2="50769"/>
                        <a14:foregroundMark x1="75081" y1="48205" x2="75081" y2="48205"/>
                        <a14:foregroundMark x1="75081" y1="43077" x2="75081" y2="43077"/>
                        <a14:foregroundMark x1="64725" y1="32821" x2="64725" y2="32821"/>
                        <a14:foregroundMark x1="61489" y1="32821" x2="61489" y2="32821"/>
                        <a14:foregroundMark x1="57605" y1="32821" x2="57605" y2="32821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28" y="5783448"/>
            <a:ext cx="1134340" cy="7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3075" y="4423541"/>
            <a:ext cx="21836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Доски разделочные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45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30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1,3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см</a:t>
            </a:r>
          </a:p>
          <a:p>
            <a:r>
              <a:rPr lang="ru-RU" sz="1200" dirty="0">
                <a:solidFill>
                  <a:srgbClr val="000000"/>
                </a:solidFill>
              </a:rPr>
              <a:t>Красная </a:t>
            </a:r>
            <a:r>
              <a:rPr lang="en-US" sz="1200" dirty="0" smtClean="0">
                <a:solidFill>
                  <a:srgbClr val="000000"/>
                </a:solidFill>
              </a:rPr>
              <a:t>PCB4312R</a:t>
            </a:r>
            <a:endParaRPr lang="ru-RU" sz="1200" dirty="0">
              <a:solidFill>
                <a:srgbClr val="000000"/>
              </a:solidFill>
            </a:endParaRPr>
          </a:p>
          <a:p>
            <a:r>
              <a:rPr lang="ru-RU" sz="1200" dirty="0">
                <a:solidFill>
                  <a:srgbClr val="000000"/>
                </a:solidFill>
              </a:rPr>
              <a:t>Зеленая</a:t>
            </a:r>
            <a:r>
              <a:rPr lang="en-US" sz="1200" dirty="0">
                <a:solidFill>
                  <a:srgbClr val="000000"/>
                </a:solidFill>
              </a:rPr>
              <a:t> PCB4312</a:t>
            </a:r>
            <a:r>
              <a:rPr lang="en-US" sz="1200" dirty="0" smtClean="0">
                <a:solidFill>
                  <a:srgbClr val="000000"/>
                </a:solidFill>
              </a:rPr>
              <a:t>G</a:t>
            </a:r>
            <a:endParaRPr lang="ru-RU" sz="1200" dirty="0">
              <a:solidFill>
                <a:srgbClr val="000000"/>
              </a:solidFill>
            </a:endParaRPr>
          </a:p>
          <a:p>
            <a:r>
              <a:rPr lang="ru-RU" sz="1200" dirty="0">
                <a:solidFill>
                  <a:srgbClr val="000000"/>
                </a:solidFill>
              </a:rPr>
              <a:t>Желтая</a:t>
            </a:r>
            <a:r>
              <a:rPr lang="en-US" sz="1200" dirty="0">
                <a:solidFill>
                  <a:srgbClr val="000000"/>
                </a:solidFill>
              </a:rPr>
              <a:t> PCB4312</a:t>
            </a:r>
            <a:r>
              <a:rPr lang="en-US" sz="1200" dirty="0" smtClean="0">
                <a:solidFill>
                  <a:srgbClr val="000000"/>
                </a:solidFill>
              </a:rPr>
              <a:t>Y</a:t>
            </a:r>
            <a:endParaRPr lang="ru-RU" sz="1200" dirty="0">
              <a:solidFill>
                <a:srgbClr val="000000"/>
              </a:solidFill>
            </a:endParaRPr>
          </a:p>
          <a:p>
            <a:r>
              <a:rPr lang="ru-RU" sz="1200" dirty="0">
                <a:solidFill>
                  <a:srgbClr val="000000"/>
                </a:solidFill>
              </a:rPr>
              <a:t>Синяя</a:t>
            </a:r>
            <a:r>
              <a:rPr lang="en-US" sz="1200" dirty="0">
                <a:solidFill>
                  <a:srgbClr val="000000"/>
                </a:solidFill>
              </a:rPr>
              <a:t> PCB4312</a:t>
            </a:r>
            <a:r>
              <a:rPr lang="en-US" sz="1200" dirty="0" smtClean="0">
                <a:solidFill>
                  <a:srgbClr val="000000"/>
                </a:solidFill>
              </a:rPr>
              <a:t>B</a:t>
            </a:r>
            <a:endParaRPr lang="ru-RU" sz="1200" dirty="0">
              <a:solidFill>
                <a:srgbClr val="000000"/>
              </a:solidFill>
            </a:endParaRPr>
          </a:p>
          <a:p>
            <a:r>
              <a:rPr lang="ru-RU" sz="1200" dirty="0">
                <a:solidFill>
                  <a:srgbClr val="000000"/>
                </a:solidFill>
              </a:rPr>
              <a:t>Белая</a:t>
            </a:r>
            <a:r>
              <a:rPr lang="en-US" sz="1200" dirty="0">
                <a:solidFill>
                  <a:srgbClr val="000000"/>
                </a:solidFill>
              </a:rPr>
              <a:t> PCB4312</a:t>
            </a:r>
            <a:r>
              <a:rPr lang="en-US" sz="1200" dirty="0" smtClean="0">
                <a:solidFill>
                  <a:srgbClr val="000000"/>
                </a:solidFill>
              </a:rPr>
              <a:t>W</a:t>
            </a:r>
            <a:endParaRPr lang="ru-RU" sz="1200" dirty="0">
              <a:solidFill>
                <a:srgbClr val="000000"/>
              </a:solidFill>
            </a:endParaRPr>
          </a:p>
          <a:p>
            <a:r>
              <a:rPr lang="ru-RU" sz="1200" dirty="0">
                <a:solidFill>
                  <a:srgbClr val="000000"/>
                </a:solidFill>
              </a:rPr>
              <a:t>Коричневая</a:t>
            </a:r>
            <a:r>
              <a:rPr lang="en-US" sz="1200" dirty="0">
                <a:solidFill>
                  <a:srgbClr val="000000"/>
                </a:solidFill>
              </a:rPr>
              <a:t> PCB4312</a:t>
            </a:r>
            <a:r>
              <a:rPr lang="en-US" sz="1200" dirty="0" smtClean="0">
                <a:solidFill>
                  <a:srgbClr val="000000"/>
                </a:solidFill>
              </a:rPr>
              <a:t>Br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6730" y="4456668"/>
            <a:ext cx="239705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Доски разделочные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50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30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1,5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см</a:t>
            </a:r>
          </a:p>
          <a:p>
            <a:r>
              <a:rPr lang="ru-RU" sz="1200" dirty="0">
                <a:solidFill>
                  <a:srgbClr val="000000"/>
                </a:solidFill>
              </a:rPr>
              <a:t>Красная </a:t>
            </a:r>
            <a:r>
              <a:rPr lang="en-US" sz="1200" dirty="0" smtClean="0">
                <a:solidFill>
                  <a:srgbClr val="000000"/>
                </a:solidFill>
              </a:rPr>
              <a:t>PC503015R</a:t>
            </a:r>
            <a:endParaRPr lang="ru-RU" sz="1200" dirty="0">
              <a:solidFill>
                <a:srgbClr val="000000"/>
              </a:solidFill>
            </a:endParaRPr>
          </a:p>
          <a:p>
            <a:r>
              <a:rPr lang="ru-RU" sz="1200" dirty="0">
                <a:solidFill>
                  <a:srgbClr val="000000"/>
                </a:solidFill>
              </a:rPr>
              <a:t>Зеленая</a:t>
            </a:r>
            <a:r>
              <a:rPr lang="en-US" sz="1200" dirty="0">
                <a:solidFill>
                  <a:srgbClr val="000000"/>
                </a:solidFill>
              </a:rPr>
              <a:t> PC503015</a:t>
            </a:r>
            <a:r>
              <a:rPr lang="en-US" sz="1200" dirty="0" smtClean="0">
                <a:solidFill>
                  <a:srgbClr val="000000"/>
                </a:solidFill>
              </a:rPr>
              <a:t>G</a:t>
            </a:r>
            <a:endParaRPr lang="ru-RU" sz="1200" dirty="0">
              <a:solidFill>
                <a:srgbClr val="000000"/>
              </a:solidFill>
            </a:endParaRPr>
          </a:p>
          <a:p>
            <a:r>
              <a:rPr lang="ru-RU" sz="1200" dirty="0">
                <a:solidFill>
                  <a:srgbClr val="000000"/>
                </a:solidFill>
              </a:rPr>
              <a:t>Желтая</a:t>
            </a:r>
            <a:r>
              <a:rPr lang="en-US" sz="1200" dirty="0">
                <a:solidFill>
                  <a:srgbClr val="000000"/>
                </a:solidFill>
              </a:rPr>
              <a:t> PC503015</a:t>
            </a:r>
            <a:r>
              <a:rPr lang="en-US" sz="1200" dirty="0" smtClean="0">
                <a:solidFill>
                  <a:srgbClr val="000000"/>
                </a:solidFill>
              </a:rPr>
              <a:t>Y</a:t>
            </a:r>
            <a:endParaRPr lang="ru-RU" sz="1200" dirty="0">
              <a:solidFill>
                <a:srgbClr val="000000"/>
              </a:solidFill>
            </a:endParaRPr>
          </a:p>
          <a:p>
            <a:r>
              <a:rPr lang="ru-RU" sz="1200" dirty="0">
                <a:solidFill>
                  <a:srgbClr val="000000"/>
                </a:solidFill>
              </a:rPr>
              <a:t>Синяя</a:t>
            </a:r>
            <a:r>
              <a:rPr lang="en-US" sz="1200" dirty="0">
                <a:solidFill>
                  <a:srgbClr val="000000"/>
                </a:solidFill>
              </a:rPr>
              <a:t> PC503015</a:t>
            </a:r>
            <a:r>
              <a:rPr lang="en-US" sz="1200" dirty="0" smtClean="0">
                <a:solidFill>
                  <a:srgbClr val="000000"/>
                </a:solidFill>
              </a:rPr>
              <a:t>B</a:t>
            </a:r>
            <a:endParaRPr lang="ru-RU" sz="1200" dirty="0">
              <a:solidFill>
                <a:srgbClr val="000000"/>
              </a:solidFill>
            </a:endParaRPr>
          </a:p>
          <a:p>
            <a:r>
              <a:rPr lang="ru-RU" sz="1200" dirty="0">
                <a:solidFill>
                  <a:srgbClr val="000000"/>
                </a:solidFill>
              </a:rPr>
              <a:t>Белая</a:t>
            </a:r>
            <a:r>
              <a:rPr lang="en-US" sz="1200" dirty="0">
                <a:solidFill>
                  <a:srgbClr val="000000"/>
                </a:solidFill>
              </a:rPr>
              <a:t> PC503015</a:t>
            </a:r>
            <a:r>
              <a:rPr lang="en-US" sz="1200" dirty="0" smtClean="0">
                <a:solidFill>
                  <a:srgbClr val="000000"/>
                </a:solidFill>
              </a:rPr>
              <a:t>W</a:t>
            </a:r>
            <a:endParaRPr lang="ru-RU" sz="1200" dirty="0">
              <a:solidFill>
                <a:srgbClr val="000000"/>
              </a:solidFill>
            </a:endParaRPr>
          </a:p>
          <a:p>
            <a:r>
              <a:rPr lang="ru-RU" sz="1200" dirty="0">
                <a:solidFill>
                  <a:srgbClr val="000000"/>
                </a:solidFill>
              </a:rPr>
              <a:t>Коричневая</a:t>
            </a:r>
            <a:r>
              <a:rPr lang="en-US" sz="1200" dirty="0">
                <a:solidFill>
                  <a:srgbClr val="000000"/>
                </a:solidFill>
              </a:rPr>
              <a:t> PC503015</a:t>
            </a:r>
            <a:r>
              <a:rPr lang="en-US" sz="1200" dirty="0" smtClean="0">
                <a:solidFill>
                  <a:srgbClr val="000000"/>
                </a:solidFill>
              </a:rPr>
              <a:t>Br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0000022601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764704"/>
            <a:ext cx="1944216" cy="1415788"/>
          </a:xfrm>
          <a:prstGeom prst="rect">
            <a:avLst/>
          </a:prstGeom>
        </p:spPr>
      </p:pic>
      <p:pic>
        <p:nvPicPr>
          <p:cNvPr id="27" name="Рисунок 26" descr="0000014346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965" b="24526"/>
          <a:stretch>
            <a:fillRect/>
          </a:stretch>
        </p:blipFill>
        <p:spPr>
          <a:xfrm>
            <a:off x="2195736" y="836712"/>
            <a:ext cx="1585237" cy="864096"/>
          </a:xfrm>
          <a:prstGeom prst="rect">
            <a:avLst/>
          </a:prstGeom>
        </p:spPr>
      </p:pic>
      <p:pic>
        <p:nvPicPr>
          <p:cNvPr id="18" name="Рисунок 17" descr="0000022622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07" b="22776"/>
          <a:stretch>
            <a:fillRect/>
          </a:stretch>
        </p:blipFill>
        <p:spPr>
          <a:xfrm flipH="1">
            <a:off x="6876256" y="1415892"/>
            <a:ext cx="2130938" cy="1004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1556792"/>
            <a:ext cx="10081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Нож для пиццы,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d=10 </a:t>
            </a:r>
            <a:r>
              <a:rPr lang="ru-RU" sz="1100" dirty="0" smtClean="0">
                <a:solidFill>
                  <a:srgbClr val="000000"/>
                </a:solidFill>
              </a:rPr>
              <a:t>см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5661248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Противень для выпечки, 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60х40 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5229200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Формы для выпечки со съемным дном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d=15 c</a:t>
            </a:r>
            <a:r>
              <a:rPr lang="ru-RU" sz="1100" dirty="0" smtClean="0">
                <a:solidFill>
                  <a:srgbClr val="000000"/>
                </a:solidFill>
              </a:rPr>
              <a:t>м, 20 см, 25 см, 30 см, 35 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296" y="4365104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Форма для пиццы алюминиевая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d=</a:t>
            </a:r>
            <a:r>
              <a:rPr lang="ru-RU" sz="1100" dirty="0" smtClean="0">
                <a:solidFill>
                  <a:srgbClr val="000000"/>
                </a:solidFill>
              </a:rPr>
              <a:t>2</a:t>
            </a:r>
            <a:r>
              <a:rPr lang="en-US" sz="1100" dirty="0" smtClean="0">
                <a:solidFill>
                  <a:srgbClr val="000000"/>
                </a:solidFill>
              </a:rPr>
              <a:t>5 c</a:t>
            </a:r>
            <a:r>
              <a:rPr lang="ru-RU" sz="1100" dirty="0" smtClean="0">
                <a:solidFill>
                  <a:srgbClr val="000000"/>
                </a:solidFill>
              </a:rPr>
              <a:t>м, 28 см, 31 см, 36 см, 41 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4048" y="292494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Формы для пиццы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4413012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Форма-сетка для пиццы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d=</a:t>
            </a:r>
            <a:r>
              <a:rPr lang="ru-RU" sz="1100" dirty="0" smtClean="0">
                <a:solidFill>
                  <a:srgbClr val="000000"/>
                </a:solidFill>
              </a:rPr>
              <a:t>2</a:t>
            </a:r>
            <a:r>
              <a:rPr lang="en-US" sz="1100" dirty="0" smtClean="0">
                <a:solidFill>
                  <a:srgbClr val="000000"/>
                </a:solidFill>
              </a:rPr>
              <a:t>5 c</a:t>
            </a:r>
            <a:r>
              <a:rPr lang="ru-RU" sz="1100" dirty="0" smtClean="0">
                <a:solidFill>
                  <a:srgbClr val="000000"/>
                </a:solidFill>
              </a:rPr>
              <a:t>м, 31 см, 36 см, 41 см, 46 см.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908720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Сита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2420888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Сито, 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21 см, 26 см, 29 см, 35 см</a:t>
            </a:r>
            <a:endParaRPr lang="ru-RU" sz="1100" dirty="0">
              <a:solidFill>
                <a:srgbClr val="000000"/>
              </a:solidFill>
            </a:endParaRPr>
          </a:p>
        </p:txBody>
      </p:sp>
      <p:pic>
        <p:nvPicPr>
          <p:cNvPr id="14" name="Рисунок 13" descr="0000014340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4544" y="620688"/>
            <a:ext cx="2376264" cy="1782198"/>
          </a:xfrm>
          <a:prstGeom prst="rect">
            <a:avLst/>
          </a:prstGeom>
        </p:spPr>
      </p:pic>
      <p:pic>
        <p:nvPicPr>
          <p:cNvPr id="15" name="Рисунок 14" descr="000001775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5" t="18091" r="9806" b="5819"/>
          <a:stretch>
            <a:fillRect/>
          </a:stretch>
        </p:blipFill>
        <p:spPr>
          <a:xfrm rot="922904" flipH="1">
            <a:off x="186829" y="3629842"/>
            <a:ext cx="1821106" cy="5760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9512" y="4294258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Лопатка кондитерская (нож кондитерский)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4288" y="764704"/>
            <a:ext cx="17281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Лопатка для пиццы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PT09 28 </a:t>
            </a:r>
            <a:r>
              <a:rPr lang="ru-RU" sz="1100" dirty="0" smtClean="0">
                <a:solidFill>
                  <a:srgbClr val="000000"/>
                </a:solidFill>
              </a:rPr>
              <a:t>см</a:t>
            </a:r>
            <a:endParaRPr lang="en-US" sz="1100" dirty="0" smtClean="0">
              <a:solidFill>
                <a:srgbClr val="000000"/>
              </a:solidFill>
            </a:endParaRPr>
          </a:p>
          <a:p>
            <a:r>
              <a:rPr lang="en-US" sz="1100" dirty="0" smtClean="0">
                <a:solidFill>
                  <a:srgbClr val="000000"/>
                </a:solidFill>
              </a:rPr>
              <a:t>PT9 </a:t>
            </a:r>
            <a:r>
              <a:rPr lang="ru-RU" sz="1100" dirty="0" smtClean="0">
                <a:solidFill>
                  <a:srgbClr val="000000"/>
                </a:solidFill>
              </a:rPr>
              <a:t>перфорированная 28 см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39952" y="2132856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Ложка соусная 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90 мл, 120 мл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4128" y="2060848"/>
            <a:ext cx="1404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Лопатка с деревянной ручкой 30 см</a:t>
            </a:r>
            <a:endParaRPr lang="ru-RU" sz="1100" dirty="0">
              <a:solidFill>
                <a:srgbClr val="000000"/>
              </a:solidFill>
            </a:endParaRPr>
          </a:p>
        </p:txBody>
      </p:sp>
      <p:pic>
        <p:nvPicPr>
          <p:cNvPr id="25" name="Рисунок 24" descr="0000014346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941" b="9681"/>
          <a:stretch>
            <a:fillRect/>
          </a:stretch>
        </p:blipFill>
        <p:spPr>
          <a:xfrm>
            <a:off x="7236296" y="2924944"/>
            <a:ext cx="1672073" cy="1327273"/>
          </a:xfrm>
          <a:prstGeom prst="rect">
            <a:avLst/>
          </a:prstGeom>
        </p:spPr>
      </p:pic>
      <p:pic>
        <p:nvPicPr>
          <p:cNvPr id="26" name="Рисунок 25" descr="0000014346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216" b="27425"/>
          <a:stretch>
            <a:fillRect/>
          </a:stretch>
        </p:blipFill>
        <p:spPr>
          <a:xfrm>
            <a:off x="4499992" y="3356992"/>
            <a:ext cx="2381250" cy="1080120"/>
          </a:xfrm>
          <a:prstGeom prst="rect">
            <a:avLst/>
          </a:prstGeom>
        </p:spPr>
      </p:pic>
      <p:pic>
        <p:nvPicPr>
          <p:cNvPr id="28" name="Рисунок 27" descr="0000015025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806"/>
          <a:stretch>
            <a:fillRect/>
          </a:stretch>
        </p:blipFill>
        <p:spPr>
          <a:xfrm>
            <a:off x="107504" y="4797152"/>
            <a:ext cx="2339752" cy="872914"/>
          </a:xfrm>
          <a:prstGeom prst="rect">
            <a:avLst/>
          </a:prstGeom>
        </p:spPr>
      </p:pic>
      <p:pic>
        <p:nvPicPr>
          <p:cNvPr id="29" name="Рисунок 28" descr="00000177555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125" t="8728" b="17080"/>
          <a:stretch>
            <a:fillRect/>
          </a:stretch>
        </p:blipFill>
        <p:spPr>
          <a:xfrm>
            <a:off x="2555776" y="3356992"/>
            <a:ext cx="1368152" cy="122413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39752" y="332656"/>
            <a:ext cx="406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Инвентарь для пиццерий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Рисунок 21" descr="00000229314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59" t="8513" r="19516" b="16810"/>
          <a:stretch>
            <a:fillRect/>
          </a:stretch>
        </p:blipFill>
        <p:spPr>
          <a:xfrm rot="5985762">
            <a:off x="5966342" y="987546"/>
            <a:ext cx="1130792" cy="115212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79512" y="2924944"/>
            <a:ext cx="404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Кондитерский инвентарь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4581128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Делитель для торта, </a:t>
            </a:r>
            <a:r>
              <a:rPr lang="en-US" sz="1100" dirty="0" smtClean="0">
                <a:solidFill>
                  <a:srgbClr val="000000"/>
                </a:solidFill>
              </a:rPr>
              <a:t>d=25 </a:t>
            </a:r>
            <a:r>
              <a:rPr lang="ru-RU" sz="1100" dirty="0" smtClean="0">
                <a:solidFill>
                  <a:srgbClr val="000000"/>
                </a:solidFill>
              </a:rPr>
              <a:t>см, 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На 6 частей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На 8 частей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9964" y="5157192"/>
            <a:ext cx="2026252" cy="9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0097" y1="27692" x2="29126" y2="27692"/>
                        <a14:foregroundMark x1="71845" y1="73846" x2="71845" y2="73846"/>
                        <a14:foregroundMark x1="85761" y1="40513" x2="85761" y2="40513"/>
                        <a14:foregroundMark x1="79288" y1="50769" x2="79288" y2="50769"/>
                        <a14:foregroundMark x1="75081" y1="48205" x2="75081" y2="48205"/>
                        <a14:foregroundMark x1="75081" y1="43077" x2="75081" y2="43077"/>
                        <a14:foregroundMark x1="64725" y1="32821" x2="64725" y2="32821"/>
                        <a14:foregroundMark x1="61489" y1="32821" x2="61489" y2="32821"/>
                        <a14:foregroundMark x1="57605" y1="32821" x2="57605" y2="32821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28" y="5783448"/>
            <a:ext cx="1134340" cy="7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685800" y="-115396"/>
            <a:ext cx="7772400" cy="57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910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0000014343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25" t="13538" r="7291" b="10086"/>
          <a:stretch>
            <a:fillRect/>
          </a:stretch>
        </p:blipFill>
        <p:spPr>
          <a:xfrm>
            <a:off x="6084168" y="2996952"/>
            <a:ext cx="1584176" cy="1298144"/>
          </a:xfrm>
          <a:prstGeom prst="rect">
            <a:avLst/>
          </a:prstGeom>
        </p:spPr>
      </p:pic>
      <p:pic>
        <p:nvPicPr>
          <p:cNvPr id="21" name="Рисунок 20" descr="0000014324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76" b="12305"/>
          <a:stretch>
            <a:fillRect/>
          </a:stretch>
        </p:blipFill>
        <p:spPr>
          <a:xfrm rot="3051036" flipH="1">
            <a:off x="468088" y="4437410"/>
            <a:ext cx="1826351" cy="1426725"/>
          </a:xfrm>
          <a:prstGeom prst="rect">
            <a:avLst/>
          </a:prstGeom>
        </p:spPr>
      </p:pic>
      <p:pic>
        <p:nvPicPr>
          <p:cNvPr id="25" name="Рисунок 24" descr="0000014344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62" t="10522" r="3799" b="13879"/>
          <a:stretch>
            <a:fillRect/>
          </a:stretch>
        </p:blipFill>
        <p:spPr>
          <a:xfrm>
            <a:off x="251520" y="764704"/>
            <a:ext cx="1691680" cy="1371633"/>
          </a:xfrm>
          <a:prstGeom prst="rect">
            <a:avLst/>
          </a:prstGeom>
        </p:spPr>
      </p:pic>
      <p:pic>
        <p:nvPicPr>
          <p:cNvPr id="34" name="Рисунок 33" descr="0000022622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06" t="2471" r="24073" b="10817"/>
          <a:stretch>
            <a:fillRect/>
          </a:stretch>
        </p:blipFill>
        <p:spPr>
          <a:xfrm rot="20349824">
            <a:off x="3985405" y="3103913"/>
            <a:ext cx="1296144" cy="1512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44824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Стрейнер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760" y="1700808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Джиггер</a:t>
            </a:r>
            <a:r>
              <a:rPr lang="ru-RU" sz="11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20+40 мл, 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25+50 мл</a:t>
            </a:r>
          </a:p>
          <a:p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2204864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0000"/>
                </a:solidFill>
              </a:rPr>
              <a:t>Шейкер, </a:t>
            </a:r>
          </a:p>
          <a:p>
            <a:pPr algn="ctr"/>
            <a:r>
              <a:rPr lang="ru-RU" sz="1100" dirty="0" smtClean="0">
                <a:solidFill>
                  <a:srgbClr val="000000"/>
                </a:solidFill>
              </a:rPr>
              <a:t>0,48 л,</a:t>
            </a:r>
          </a:p>
          <a:p>
            <a:pPr algn="ctr"/>
            <a:r>
              <a:rPr lang="ru-RU" sz="1100" dirty="0" smtClean="0">
                <a:solidFill>
                  <a:srgbClr val="000000"/>
                </a:solidFill>
              </a:rPr>
              <a:t>0,6 л, </a:t>
            </a:r>
          </a:p>
          <a:p>
            <a:pPr algn="ctr"/>
            <a:r>
              <a:rPr lang="ru-RU" sz="1100" dirty="0" smtClean="0">
                <a:solidFill>
                  <a:srgbClr val="000000"/>
                </a:solidFill>
              </a:rPr>
              <a:t>0,7 л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4509120"/>
            <a:ext cx="20162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Ложка барная, 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Ложка барная с вилочкой, 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Ложка барная с  кнопкой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2492896"/>
            <a:ext cx="23042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Шейкеры барные с винилом, 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480 мл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CSD 16V, CSR16V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4222249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Контейнер барный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5 лотков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216" y="4221088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Щипцы для льда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21 см,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18 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8064" y="5373216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Лейка-гейзер</a:t>
            </a:r>
            <a:r>
              <a:rPr lang="ru-RU" sz="1100" dirty="0" smtClean="0">
                <a:solidFill>
                  <a:srgbClr val="000000"/>
                </a:solidFill>
              </a:rPr>
              <a:t>, черная.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1800" y="5373216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Лейка-гейзер</a:t>
            </a:r>
            <a:endParaRPr lang="ru-RU" sz="11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5661248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</a:rPr>
              <a:t>Ложка для мороженого</a:t>
            </a:r>
            <a:endParaRPr lang="ru-RU" sz="1100" b="1" dirty="0">
              <a:solidFill>
                <a:srgbClr val="000000"/>
              </a:solidFill>
            </a:endParaRPr>
          </a:p>
        </p:txBody>
      </p:sp>
      <p:pic>
        <p:nvPicPr>
          <p:cNvPr id="20" name="Рисунок 19" descr="00000142950_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540" t="15980" r="29840" b="17241"/>
          <a:stretch>
            <a:fillRect/>
          </a:stretch>
        </p:blipFill>
        <p:spPr>
          <a:xfrm>
            <a:off x="2483768" y="764704"/>
            <a:ext cx="703776" cy="1008112"/>
          </a:xfrm>
          <a:prstGeom prst="rect">
            <a:avLst/>
          </a:prstGeom>
        </p:spPr>
      </p:pic>
      <p:pic>
        <p:nvPicPr>
          <p:cNvPr id="24" name="Рисунок 23" descr="0000014343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92" t="23489" r="21059" b="24012"/>
          <a:stretch>
            <a:fillRect/>
          </a:stretch>
        </p:blipFill>
        <p:spPr>
          <a:xfrm>
            <a:off x="7668344" y="3284984"/>
            <a:ext cx="1136794" cy="747891"/>
          </a:xfrm>
          <a:prstGeom prst="rect">
            <a:avLst/>
          </a:prstGeom>
        </p:spPr>
      </p:pic>
      <p:pic>
        <p:nvPicPr>
          <p:cNvPr id="27" name="Рисунок 26" descr="0000014345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80" t="10080" r="31961" b="10541"/>
          <a:stretch>
            <a:fillRect/>
          </a:stretch>
        </p:blipFill>
        <p:spPr>
          <a:xfrm>
            <a:off x="6732240" y="332656"/>
            <a:ext cx="971536" cy="1974413"/>
          </a:xfrm>
          <a:prstGeom prst="rect">
            <a:avLst/>
          </a:prstGeom>
        </p:spPr>
      </p:pic>
      <p:pic>
        <p:nvPicPr>
          <p:cNvPr id="28" name="Рисунок 27" descr="00000143455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147" t="19027" r="34353" b="17973"/>
          <a:stretch>
            <a:fillRect/>
          </a:stretch>
        </p:blipFill>
        <p:spPr>
          <a:xfrm rot="7092912">
            <a:off x="6387885" y="4960473"/>
            <a:ext cx="608393" cy="1216786"/>
          </a:xfrm>
          <a:prstGeom prst="rect">
            <a:avLst/>
          </a:prstGeom>
        </p:spPr>
      </p:pic>
      <p:pic>
        <p:nvPicPr>
          <p:cNvPr id="29" name="Рисунок 28" descr="00000177557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310" y="2564904"/>
            <a:ext cx="2028450" cy="1550000"/>
          </a:xfrm>
          <a:prstGeom prst="rect">
            <a:avLst/>
          </a:prstGeom>
        </p:spPr>
      </p:pic>
      <p:pic>
        <p:nvPicPr>
          <p:cNvPr id="30" name="Рисунок 29" descr="00000220943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78" t="3698" r="34563" b="3063"/>
          <a:stretch>
            <a:fillRect/>
          </a:stretch>
        </p:blipFill>
        <p:spPr>
          <a:xfrm rot="7285749">
            <a:off x="4266049" y="4936353"/>
            <a:ext cx="531508" cy="1268760"/>
          </a:xfrm>
          <a:prstGeom prst="rect">
            <a:avLst/>
          </a:prstGeom>
        </p:spPr>
      </p:pic>
      <p:pic>
        <p:nvPicPr>
          <p:cNvPr id="33" name="Рисунок 32" descr="00000226226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01899">
            <a:off x="3382523" y="3194587"/>
            <a:ext cx="1345132" cy="1345132"/>
          </a:xfrm>
          <a:prstGeom prst="rect">
            <a:avLst/>
          </a:prstGeom>
        </p:spPr>
      </p:pic>
      <p:pic>
        <p:nvPicPr>
          <p:cNvPr id="35" name="Рисунок 34" descr="0000022603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25984" y="620688"/>
            <a:ext cx="797462" cy="1723547"/>
          </a:xfrm>
          <a:prstGeom prst="rect">
            <a:avLst/>
          </a:prstGeom>
        </p:spPr>
      </p:pic>
      <p:pic>
        <p:nvPicPr>
          <p:cNvPr id="36" name="Рисунок 35" descr="00000226224.jpg"/>
          <p:cNvPicPr>
            <a:picLocks noChangeAspect="1"/>
          </p:cNvPicPr>
          <p:nvPr/>
        </p:nvPicPr>
        <p:blipFill>
          <a:blip r:embed="rId14" cstate="print"/>
          <a:srcRect t="4042"/>
          <a:stretch>
            <a:fillRect/>
          </a:stretch>
        </p:blipFill>
        <p:spPr>
          <a:xfrm>
            <a:off x="5290080" y="639204"/>
            <a:ext cx="866096" cy="1709676"/>
          </a:xfrm>
          <a:prstGeom prst="rect">
            <a:avLst/>
          </a:prstGeom>
        </p:spPr>
      </p:pic>
      <p:pic>
        <p:nvPicPr>
          <p:cNvPr id="45058" name="Picture 2" descr="R:\Departments\DPRO (ORPA)\Посуда фото\EKSI_инвентарь\BRS11S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1" t="13461" r="2121" b="3381"/>
          <a:stretch>
            <a:fillRect/>
          </a:stretch>
        </p:blipFill>
        <p:spPr bwMode="auto">
          <a:xfrm>
            <a:off x="2894754" y="3426898"/>
            <a:ext cx="1371425" cy="1206854"/>
          </a:xfrm>
          <a:prstGeom prst="rect">
            <a:avLst/>
          </a:prstGeom>
          <a:noFill/>
        </p:spPr>
      </p:pic>
      <p:pic>
        <p:nvPicPr>
          <p:cNvPr id="37" name="Рисунок 36" descr="0000014345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80" t="10080" r="31961" b="10541"/>
          <a:stretch>
            <a:fillRect/>
          </a:stretch>
        </p:blipFill>
        <p:spPr>
          <a:xfrm>
            <a:off x="7596336" y="548680"/>
            <a:ext cx="864096" cy="175606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23528" y="404664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</a:rPr>
              <a:t>БАРНЫЙ ИНВЕНТАРЬ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0097" y1="27692" x2="29126" y2="27692"/>
                        <a14:foregroundMark x1="71845" y1="73846" x2="71845" y2="73846"/>
                        <a14:foregroundMark x1="85761" y1="40513" x2="85761" y2="40513"/>
                        <a14:foregroundMark x1="79288" y1="50769" x2="79288" y2="50769"/>
                        <a14:foregroundMark x1="75081" y1="48205" x2="75081" y2="48205"/>
                        <a14:foregroundMark x1="75081" y1="43077" x2="75081" y2="43077"/>
                        <a14:foregroundMark x1="64725" y1="32821" x2="64725" y2="32821"/>
                        <a14:foregroundMark x1="61489" y1="32821" x2="61489" y2="32821"/>
                        <a14:foregroundMark x1="57605" y1="32821" x2="57605" y2="32821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28" y="5783448"/>
            <a:ext cx="1134340" cy="7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685800" y="-115396"/>
            <a:ext cx="7772400" cy="57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910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:\Departments\DPRO (ORPA)\Посуда фото\Шведский стол\1212_стол_007.JPG"/>
          <p:cNvPicPr>
            <a:picLocks noChangeAspect="1" noChangeArrowheads="1"/>
          </p:cNvPicPr>
          <p:nvPr/>
        </p:nvPicPr>
        <p:blipFill>
          <a:blip r:embed="rId3" cstate="print"/>
          <a:srcRect t="26466" b="25289"/>
          <a:stretch>
            <a:fillRect/>
          </a:stretch>
        </p:blipFill>
        <p:spPr bwMode="auto">
          <a:xfrm>
            <a:off x="827584" y="3068960"/>
            <a:ext cx="7704857" cy="24876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5733256"/>
            <a:ext cx="328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</a:rPr>
              <a:t>Высококачественные материалы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5661248"/>
            <a:ext cx="2921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</a:rPr>
              <a:t>Сертификация </a:t>
            </a:r>
            <a:r>
              <a:rPr lang="en-US" sz="1600" b="1" dirty="0" smtClean="0">
                <a:solidFill>
                  <a:srgbClr val="000000"/>
                </a:solidFill>
              </a:rPr>
              <a:t>NSF, ISO 9001</a:t>
            </a:r>
            <a:endParaRPr lang="ru-RU" sz="1600" b="1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646527160"/>
              </p:ext>
            </p:extLst>
          </p:nvPr>
        </p:nvGraphicFramePr>
        <p:xfrm>
          <a:off x="4860032" y="548680"/>
          <a:ext cx="4104456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3568" y="764704"/>
            <a:ext cx="2295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</a:rPr>
              <a:t>ШВЕДСКИЙ СТОЛ</a:t>
            </a:r>
          </a:p>
          <a:p>
            <a:endParaRPr lang="ru-RU" sz="1600" b="1" dirty="0" smtClean="0">
              <a:solidFill>
                <a:srgbClr val="000000"/>
              </a:solidFill>
            </a:endParaRPr>
          </a:p>
          <a:p>
            <a:r>
              <a:rPr lang="ru-RU" sz="1600" b="1" dirty="0" smtClean="0">
                <a:solidFill>
                  <a:srgbClr val="000000"/>
                </a:solidFill>
              </a:rPr>
              <a:t>МАРМИТЫ (КИТАЙ)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85800" y="-115396"/>
            <a:ext cx="7772400" cy="57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0097" y1="27692" x2="29126" y2="27692"/>
                        <a14:foregroundMark x1="71845" y1="73846" x2="71845" y2="73846"/>
                        <a14:foregroundMark x1="85761" y1="40513" x2="85761" y2="40513"/>
                        <a14:foregroundMark x1="79288" y1="50769" x2="79288" y2="50769"/>
                        <a14:foregroundMark x1="75081" y1="48205" x2="75081" y2="48205"/>
                        <a14:foregroundMark x1="75081" y1="43077" x2="75081" y2="43077"/>
                        <a14:foregroundMark x1="64725" y1="32821" x2="64725" y2="32821"/>
                        <a14:foregroundMark x1="61489" y1="32821" x2="61489" y2="32821"/>
                        <a14:foregroundMark x1="57605" y1="32821" x2="57605" y2="32821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28" y="5783448"/>
            <a:ext cx="1134340" cy="7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27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R:\Departments\DPRO (ORPA)\Посуда фото\EKSI_мармиты\AT5229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077072"/>
            <a:ext cx="2304256" cy="1640403"/>
          </a:xfrm>
          <a:prstGeom prst="rect">
            <a:avLst/>
          </a:prstGeom>
          <a:noFill/>
        </p:spPr>
      </p:pic>
      <p:pic>
        <p:nvPicPr>
          <p:cNvPr id="1030" name="Picture 6" descr="R:\Departments\DPRO (ORPA)\Посуда фото\EKSI_мармиты\634233573521582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221088"/>
            <a:ext cx="2016224" cy="1371032"/>
          </a:xfrm>
          <a:prstGeom prst="rect">
            <a:avLst/>
          </a:prstGeom>
          <a:noFill/>
        </p:spPr>
      </p:pic>
      <p:pic>
        <p:nvPicPr>
          <p:cNvPr id="1029" name="Picture 5" descr="R:\Departments\DPRO (ORPA)\Посуда фото\EKSI_мармиты\AT6259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221088"/>
            <a:ext cx="2193264" cy="1422916"/>
          </a:xfrm>
          <a:prstGeom prst="rect">
            <a:avLst/>
          </a:prstGeom>
          <a:noFill/>
        </p:spPr>
      </p:pic>
      <p:pic>
        <p:nvPicPr>
          <p:cNvPr id="1028" name="Picture 4" descr="R:\Departments\DPRO (ORPA)\Посуда фото\EKSI_мармиты\AT771L63-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708920"/>
            <a:ext cx="2001046" cy="1218548"/>
          </a:xfrm>
          <a:prstGeom prst="rect">
            <a:avLst/>
          </a:prstGeom>
          <a:noFill/>
        </p:spPr>
      </p:pic>
      <p:pic>
        <p:nvPicPr>
          <p:cNvPr id="1027" name="Picture 3" descr="R:\Departments\DPRO (ORPA)\Посуда фото\EKSI_мармиты\6343180262102850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32656"/>
            <a:ext cx="2386955" cy="158903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95536" y="1844824"/>
            <a:ext cx="217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Мармит для первых блюд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Мощность – 0,4кВт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10 л  51588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2200" y="1772816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Мармит прямоугольный с крышкой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</a:rPr>
              <a:t>Roll Top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60х34х37 см, 9 л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7</a:t>
            </a:r>
            <a:r>
              <a:rPr lang="en-US" sz="1200" dirty="0" smtClean="0">
                <a:solidFill>
                  <a:srgbClr val="000000"/>
                </a:solidFill>
              </a:rPr>
              <a:t>21R61-1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3933056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Мармит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настольный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Складное основание 1/1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9 л </a:t>
            </a:r>
            <a:r>
              <a:rPr lang="en-US" sz="1200" dirty="0" smtClean="0">
                <a:solidFill>
                  <a:srgbClr val="000000"/>
                </a:solidFill>
              </a:rPr>
              <a:t>751L63-1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7864" y="191683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Мармит прямоугольный с двумя емкостями для супа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2х4,5л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61383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9126" y="3934797"/>
            <a:ext cx="225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Мармит прямоугольный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60х34х37 см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771L63-1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55172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Мармит индукционный прямоугольный</a:t>
            </a:r>
            <a:r>
              <a:rPr lang="ru-RU" sz="1200" dirty="0">
                <a:solidFill>
                  <a:srgbClr val="000000"/>
                </a:solidFill>
              </a:rPr>
              <a:t> 1/1</a:t>
            </a:r>
          </a:p>
          <a:p>
            <a:r>
              <a:rPr lang="ru-RU" sz="1200" dirty="0">
                <a:solidFill>
                  <a:srgbClr val="000000"/>
                </a:solidFill>
              </a:rPr>
              <a:t>8,5 л </a:t>
            </a:r>
            <a:r>
              <a:rPr lang="en-US" sz="1200" dirty="0" smtClean="0">
                <a:solidFill>
                  <a:srgbClr val="000000"/>
                </a:solidFill>
              </a:rPr>
              <a:t>62593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5856" y="5518973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Мармит индукционный</a:t>
            </a:r>
            <a:r>
              <a:rPr lang="ru-RU" sz="1200" dirty="0" smtClean="0">
                <a:solidFill>
                  <a:srgbClr val="000000"/>
                </a:solidFill>
              </a:rPr>
              <a:t>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вадратный</a:t>
            </a:r>
            <a:r>
              <a:rPr lang="ru-RU" sz="1200" dirty="0" smtClean="0">
                <a:solidFill>
                  <a:srgbClr val="000000"/>
                </a:solidFill>
              </a:rPr>
              <a:t> размером 2/3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4.8 </a:t>
            </a:r>
            <a:r>
              <a:rPr lang="ru-RU" sz="1200" dirty="0" smtClean="0">
                <a:solidFill>
                  <a:srgbClr val="000000"/>
                </a:solidFill>
              </a:rPr>
              <a:t>л </a:t>
            </a:r>
            <a:r>
              <a:rPr lang="en-US" sz="1200" dirty="0" smtClean="0">
                <a:solidFill>
                  <a:srgbClr val="000000"/>
                </a:solidFill>
              </a:rPr>
              <a:t>60293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8184" y="551723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Мармит индукционный круглый 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5</a:t>
            </a:r>
            <a:r>
              <a:rPr lang="ru-RU" sz="1200" dirty="0" smtClean="0">
                <a:solidFill>
                  <a:srgbClr val="000000"/>
                </a:solidFill>
              </a:rPr>
              <a:t> л 52293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44208" y="36450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Нагревательный элемент 305 для мармита </a:t>
            </a:r>
            <a:r>
              <a:rPr lang="ru-RU" sz="1200" dirty="0" smtClean="0">
                <a:solidFill>
                  <a:srgbClr val="000000"/>
                </a:solidFill>
              </a:rPr>
              <a:t>7</a:t>
            </a:r>
            <a:r>
              <a:rPr lang="en-US" sz="1200" dirty="0" smtClean="0">
                <a:solidFill>
                  <a:srgbClr val="000000"/>
                </a:solidFill>
              </a:rPr>
              <a:t>21R61-1</a:t>
            </a:r>
            <a:endParaRPr lang="ru-RU" sz="1200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0,35 кВт, 220В</a:t>
            </a:r>
            <a:endParaRPr lang="ru-RU" sz="1200" dirty="0">
              <a:solidFill>
                <a:srgbClr val="000000"/>
              </a:solidFill>
            </a:endParaRPr>
          </a:p>
        </p:txBody>
      </p:sp>
      <p:pic>
        <p:nvPicPr>
          <p:cNvPr id="9217" name="Picture 1" descr="R:\Departments\DPRO (ORPA)\Посуда фото\EKSI_мармиты\AT5158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04664"/>
            <a:ext cx="1368152" cy="1475184"/>
          </a:xfrm>
          <a:prstGeom prst="rect">
            <a:avLst/>
          </a:prstGeom>
          <a:noFill/>
        </p:spPr>
      </p:pic>
      <p:pic>
        <p:nvPicPr>
          <p:cNvPr id="9218" name="Picture 2" descr="R:\Departments\DPRO (ORPA)\Посуда фото\EKSI_мармиты\AT721R61-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48680"/>
            <a:ext cx="1761418" cy="1164297"/>
          </a:xfrm>
          <a:prstGeom prst="rect">
            <a:avLst/>
          </a:prstGeom>
          <a:noFill/>
        </p:spPr>
      </p:pic>
      <p:pic>
        <p:nvPicPr>
          <p:cNvPr id="1026" name="Picture 2" descr="R:\Departments\DPRO (ORPA)\Посуда фото\EKSI_мармиты\751L63-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492896"/>
            <a:ext cx="1872208" cy="1382554"/>
          </a:xfrm>
          <a:prstGeom prst="rect">
            <a:avLst/>
          </a:prstGeom>
          <a:noFill/>
        </p:spPr>
      </p:pic>
      <p:pic>
        <p:nvPicPr>
          <p:cNvPr id="1032" name="Picture 8" descr="R:\Departments\DPRO (ORPA)\Посуда фото\EKSI_мармиты\DB305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88224" y="2492896"/>
            <a:ext cx="1872208" cy="1095119"/>
          </a:xfrm>
          <a:prstGeom prst="rect">
            <a:avLst/>
          </a:prstGeom>
          <a:noFill/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685800" y="-115396"/>
            <a:ext cx="7772400" cy="57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0097" y1="27692" x2="29126" y2="27692"/>
                        <a14:foregroundMark x1="71845" y1="73846" x2="71845" y2="73846"/>
                        <a14:foregroundMark x1="85761" y1="40513" x2="85761" y2="40513"/>
                        <a14:foregroundMark x1="79288" y1="50769" x2="79288" y2="50769"/>
                        <a14:foregroundMark x1="75081" y1="48205" x2="75081" y2="48205"/>
                        <a14:foregroundMark x1="75081" y1="43077" x2="75081" y2="43077"/>
                        <a14:foregroundMark x1="64725" y1="32821" x2="64725" y2="32821"/>
                        <a14:foregroundMark x1="61489" y1="32821" x2="61489" y2="32821"/>
                        <a14:foregroundMark x1="57605" y1="32821" x2="57605" y2="32821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28" y="5783448"/>
            <a:ext cx="1134340" cy="7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9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2787923"/>
            <a:ext cx="7772400" cy="12239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556792"/>
            <a:ext cx="7272807" cy="22467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EKSI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– торговая марка высокотехнологичного профессионального </a:t>
            </a:r>
            <a:r>
              <a:rPr lang="ru-RU" sz="1400" dirty="0" smtClean="0">
                <a:solidFill>
                  <a:srgbClr val="000000"/>
                </a:solidFill>
              </a:rPr>
              <a:t>  оборудования.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 </a:t>
            </a:r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dirty="0" smtClean="0"/>
              <a:t>Бренд</a:t>
            </a:r>
            <a:r>
              <a:rPr lang="ru-RU" sz="1400" b="1" dirty="0" smtClean="0"/>
              <a:t> «EKSI</a:t>
            </a:r>
            <a:r>
              <a:rPr lang="ru-RU" sz="1400" b="1" dirty="0"/>
              <a:t>» </a:t>
            </a:r>
            <a:r>
              <a:rPr lang="en-US" sz="1400" b="1" dirty="0" smtClean="0"/>
              <a:t>- </a:t>
            </a:r>
            <a:r>
              <a:rPr lang="ru-RU" sz="1400" dirty="0" smtClean="0"/>
              <a:t>это ассортимент профессионального </a:t>
            </a:r>
            <a:r>
              <a:rPr lang="ru-RU" sz="1400" dirty="0"/>
              <a:t>кухонного </a:t>
            </a:r>
            <a:r>
              <a:rPr lang="ru-RU" sz="1400" dirty="0" smtClean="0"/>
              <a:t>оборудования, посуды и инвентаря </a:t>
            </a:r>
            <a:r>
              <a:rPr lang="ru-RU" sz="1400" dirty="0"/>
              <a:t>для ресторанов, кафе, баров, пиццерий, </a:t>
            </a:r>
            <a:r>
              <a:rPr lang="ru-RU" sz="1400" dirty="0" smtClean="0"/>
              <a:t>мини</a:t>
            </a:r>
            <a:r>
              <a:rPr lang="en-US" sz="1400" dirty="0" smtClean="0"/>
              <a:t>-</a:t>
            </a:r>
            <a:r>
              <a:rPr lang="ru-RU" sz="1400" dirty="0" smtClean="0"/>
              <a:t>цехов </a:t>
            </a:r>
            <a:r>
              <a:rPr lang="ru-RU" sz="1400" dirty="0"/>
              <a:t>при супермаркетах, небольших </a:t>
            </a:r>
            <a:r>
              <a:rPr lang="ru-RU" sz="1400" dirty="0" smtClean="0"/>
              <a:t>хлебопекарных производств, </a:t>
            </a:r>
            <a:r>
              <a:rPr lang="ru-RU" sz="1400" dirty="0"/>
              <a:t>а так же предприятий торговли. 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В качестве поставщиков нашими  специалистами были отобраны </a:t>
            </a:r>
            <a:r>
              <a:rPr lang="ru-RU" sz="1400" dirty="0">
                <a:solidFill>
                  <a:srgbClr val="000000"/>
                </a:solidFill>
              </a:rPr>
              <a:t>лидирующие мировые производственные </a:t>
            </a:r>
            <a:r>
              <a:rPr lang="ru-RU" sz="1400" dirty="0" smtClean="0">
                <a:solidFill>
                  <a:srgbClr val="000000"/>
                </a:solidFill>
              </a:rPr>
              <a:t>предприятия. </a:t>
            </a:r>
          </a:p>
          <a:p>
            <a:endParaRPr lang="ru-RU" sz="1400" dirty="0" smtClean="0">
              <a:solidFill>
                <a:srgbClr val="000000"/>
              </a:solidFill>
            </a:endParaRPr>
          </a:p>
          <a:p>
            <a:endParaRPr lang="ru-RU" sz="1400" dirty="0" smtClean="0">
              <a:solidFill>
                <a:srgbClr val="000000"/>
              </a:solidFill>
            </a:endParaRPr>
          </a:p>
          <a:p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71600" y="476250"/>
            <a:ext cx="7772400" cy="936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О Торговой марке </a:t>
            </a:r>
            <a:r>
              <a:rPr lang="en-US" sz="3200" dirty="0" smtClean="0">
                <a:solidFill>
                  <a:srgbClr val="C00000"/>
                </a:solidFill>
                <a:latin typeface="+mn-lt"/>
              </a:rPr>
              <a:t>EKSI</a:t>
            </a: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…</a:t>
            </a:r>
            <a:endParaRPr lang="ru-RU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3284984"/>
            <a:ext cx="734481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EKSI</a:t>
            </a:r>
            <a:r>
              <a:rPr lang="ru-RU" sz="1400" dirty="0"/>
              <a:t> — одна из наиболее полных бюджетных линеек профессионального</a:t>
            </a:r>
          </a:p>
          <a:p>
            <a:r>
              <a:rPr lang="ru-RU" sz="1400" dirty="0"/>
              <a:t>оборудования, доступная по цене и достойная по качеству</a:t>
            </a:r>
            <a:r>
              <a:rPr lang="ru-RU" sz="1400" dirty="0" smtClean="0"/>
              <a:t>.</a:t>
            </a:r>
          </a:p>
          <a:p>
            <a:endParaRPr lang="ru-RU" sz="1400" dirty="0" smtClean="0"/>
          </a:p>
          <a:p>
            <a:r>
              <a:rPr lang="ru-RU" sz="1400" dirty="0" smtClean="0">
                <a:solidFill>
                  <a:srgbClr val="000000"/>
                </a:solidFill>
              </a:rPr>
              <a:t>Высокое </a:t>
            </a:r>
            <a:r>
              <a:rPr lang="ru-RU" sz="1400" dirty="0">
                <a:solidFill>
                  <a:srgbClr val="000000"/>
                </a:solidFill>
              </a:rPr>
              <a:t>качество оборудования </a:t>
            </a:r>
            <a:r>
              <a:rPr lang="ru-RU" sz="1400" b="1" dirty="0">
                <a:solidFill>
                  <a:srgbClr val="000000"/>
                </a:solidFill>
              </a:rPr>
              <a:t>EKSI</a:t>
            </a:r>
            <a:r>
              <a:rPr lang="ru-RU" sz="1400" dirty="0">
                <a:solidFill>
                  <a:srgbClr val="000000"/>
                </a:solidFill>
              </a:rPr>
              <a:t> достигается благодаря использованию новейших технологий  производства, применению современных </a:t>
            </a:r>
            <a:r>
              <a:rPr lang="ru-RU" sz="1400" dirty="0" smtClean="0">
                <a:solidFill>
                  <a:srgbClr val="000000"/>
                </a:solidFill>
              </a:rPr>
              <a:t>материалов и </a:t>
            </a:r>
            <a:r>
              <a:rPr lang="ru-RU" sz="1400" dirty="0">
                <a:solidFill>
                  <a:srgbClr val="000000"/>
                </a:solidFill>
              </a:rPr>
              <a:t>комплектующих. Вся продукция имеет сертификаты соответствия в системе </a:t>
            </a:r>
            <a:r>
              <a:rPr lang="en-US" sz="1400" dirty="0" smtClean="0">
                <a:solidFill>
                  <a:srgbClr val="000000"/>
                </a:solidFill>
              </a:rPr>
              <a:t>EAC</a:t>
            </a:r>
            <a:r>
              <a:rPr lang="ru-RU" sz="1400" dirty="0" smtClean="0">
                <a:solidFill>
                  <a:srgbClr val="000000"/>
                </a:solidFill>
              </a:rPr>
              <a:t>.</a:t>
            </a:r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dirty="0">
                <a:solidFill>
                  <a:srgbClr val="000000"/>
                </a:solidFill>
              </a:rPr>
              <a:t>Наша ценовая и ассортиментная политика направлена на достижение лучшего соотношения цена-качество и полное удовлетворение потребностей покупателей 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Мы уверены, что богатый выбор и широкий модельный ряд позволит Вам решать самые сложные и интересные задачи, связанные с оснащением предприятий общественного питания и торговли</a:t>
            </a:r>
            <a:r>
              <a:rPr lang="ru-RU" dirty="0"/>
              <a:t>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5800" y="-115396"/>
            <a:ext cx="7772400" cy="57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0097" y1="27692" x2="29126" y2="27692"/>
                        <a14:foregroundMark x1="71845" y1="73846" x2="71845" y2="73846"/>
                        <a14:foregroundMark x1="85761" y1="40513" x2="85761" y2="40513"/>
                        <a14:foregroundMark x1="79288" y1="50769" x2="79288" y2="50769"/>
                        <a14:foregroundMark x1="75081" y1="48205" x2="75081" y2="48205"/>
                        <a14:foregroundMark x1="75081" y1="43077" x2="75081" y2="43077"/>
                        <a14:foregroundMark x1="64725" y1="32821" x2="64725" y2="32821"/>
                        <a14:foregroundMark x1="61489" y1="32821" x2="61489" y2="32821"/>
                        <a14:foregroundMark x1="57605" y1="32821" x2="57605" y2="32821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28" y="5783448"/>
            <a:ext cx="1134340" cy="7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37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5">
        <p:split orient="vert"/>
      </p:transition>
    </mc:Choice>
    <mc:Fallback xmlns="">
      <p:transition spd="slow" advTm="65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R:\Departments\DPRO (ORPA)\Посуда фото\EKSI_инвентарь\SKST1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45" r="11033"/>
          <a:stretch/>
        </p:blipFill>
        <p:spPr bwMode="auto">
          <a:xfrm>
            <a:off x="6948264" y="4365104"/>
            <a:ext cx="1260000" cy="16552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47667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Ассортимент для шведского</a:t>
            </a:r>
          </a:p>
          <a:p>
            <a:r>
              <a:rPr lang="ru-RU" sz="2000" b="1" dirty="0" smtClean="0"/>
              <a:t>стола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4221088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REH678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527430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RSR 1313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92" y="620688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Диспенсер для сока, 7 л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2348880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Диспенсер для мюсли, 7 л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58873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Подставки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35896" y="4103494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SB 152025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6256" y="2420888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Диспенсер для кофе, 11 л</a:t>
            </a:r>
            <a:endParaRPr lang="ru-RU" sz="1100" dirty="0">
              <a:solidFill>
                <a:srgbClr val="000000"/>
              </a:solidFill>
            </a:endParaRPr>
          </a:p>
        </p:txBody>
      </p:sp>
      <p:pic>
        <p:nvPicPr>
          <p:cNvPr id="27" name="Рисунок 26" descr="00000226023_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9491" y="3068960"/>
            <a:ext cx="2932989" cy="1152128"/>
          </a:xfrm>
          <a:prstGeom prst="rect">
            <a:avLst/>
          </a:prstGeom>
        </p:spPr>
      </p:pic>
      <p:pic>
        <p:nvPicPr>
          <p:cNvPr id="29" name="Рисунок 28" descr="00000226025_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3" y="2132856"/>
            <a:ext cx="2808312" cy="1236364"/>
          </a:xfrm>
          <a:prstGeom prst="rect">
            <a:avLst/>
          </a:prstGeom>
        </p:spPr>
      </p:pic>
      <p:pic>
        <p:nvPicPr>
          <p:cNvPr id="34" name="Рисунок 33" descr="0000022930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6338" y="2780928"/>
            <a:ext cx="2759798" cy="1296144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764704"/>
            <a:ext cx="864096" cy="165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548680"/>
            <a:ext cx="9623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3" y="548680"/>
            <a:ext cx="108560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5724128" y="5301208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Этажерка 3 уровня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3528" y="5301208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Подставка для торта без борта </a:t>
            </a:r>
            <a:r>
              <a:rPr lang="en-US" sz="1100" dirty="0" smtClean="0">
                <a:solidFill>
                  <a:srgbClr val="000000"/>
                </a:solidFill>
              </a:rPr>
              <a:t>CKS</a:t>
            </a:r>
            <a:r>
              <a:rPr lang="ru-RU" sz="1100" dirty="0" smtClean="0">
                <a:solidFill>
                  <a:srgbClr val="000000"/>
                </a:solidFill>
              </a:rPr>
              <a:t>10</a:t>
            </a:r>
            <a:r>
              <a:rPr lang="en-US" sz="1100" dirty="0" smtClean="0">
                <a:solidFill>
                  <a:srgbClr val="000000"/>
                </a:solidFill>
              </a:rPr>
              <a:t> d31</a:t>
            </a:r>
            <a:r>
              <a:rPr lang="ru-RU" sz="1100" dirty="0" smtClean="0">
                <a:solidFill>
                  <a:srgbClr val="000000"/>
                </a:solidFill>
              </a:rPr>
              <a:t>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71800" y="5373216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</a:rPr>
              <a:t>Подставка для торта </a:t>
            </a:r>
            <a:r>
              <a:rPr lang="ru-RU" sz="1100" dirty="0" smtClean="0">
                <a:solidFill>
                  <a:srgbClr val="000000"/>
                </a:solidFill>
              </a:rPr>
              <a:t>с бортиком </a:t>
            </a:r>
            <a:r>
              <a:rPr lang="en-US" sz="1100" dirty="0">
                <a:solidFill>
                  <a:srgbClr val="000000"/>
                </a:solidFill>
              </a:rPr>
              <a:t>CKS3 </a:t>
            </a:r>
            <a:r>
              <a:rPr lang="en-US" sz="1100" dirty="0" smtClean="0">
                <a:solidFill>
                  <a:srgbClr val="000000"/>
                </a:solidFill>
              </a:rPr>
              <a:t>d3</a:t>
            </a:r>
            <a:r>
              <a:rPr lang="ru-RU" sz="1100" dirty="0" smtClean="0">
                <a:solidFill>
                  <a:srgbClr val="000000"/>
                </a:solidFill>
              </a:rPr>
              <a:t>2,5 см</a:t>
            </a:r>
            <a:endParaRPr lang="ru-RU" sz="1100" dirty="0">
              <a:solidFill>
                <a:srgbClr val="000000"/>
              </a:solidFill>
            </a:endParaRPr>
          </a:p>
        </p:txBody>
      </p:sp>
      <p:pic>
        <p:nvPicPr>
          <p:cNvPr id="49" name="Рисунок 48" descr="0000017755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933056"/>
            <a:ext cx="2232248" cy="1173525"/>
          </a:xfrm>
          <a:prstGeom prst="rect">
            <a:avLst/>
          </a:prstGeom>
        </p:spPr>
      </p:pic>
      <p:pic>
        <p:nvPicPr>
          <p:cNvPr id="50" name="Рисунок 49" descr="00000177551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4509120"/>
            <a:ext cx="2016224" cy="749297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685800" y="-115396"/>
            <a:ext cx="7772400" cy="57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0097" y1="27692" x2="29126" y2="27692"/>
                        <a14:foregroundMark x1="71845" y1="73846" x2="71845" y2="73846"/>
                        <a14:foregroundMark x1="85761" y1="40513" x2="85761" y2="40513"/>
                        <a14:foregroundMark x1="79288" y1="50769" x2="79288" y2="50769"/>
                        <a14:foregroundMark x1="75081" y1="48205" x2="75081" y2="48205"/>
                        <a14:foregroundMark x1="75081" y1="43077" x2="75081" y2="43077"/>
                        <a14:foregroundMark x1="64725" y1="32821" x2="64725" y2="32821"/>
                        <a14:foregroundMark x1="61489" y1="32821" x2="61489" y2="32821"/>
                        <a14:foregroundMark x1="57605" y1="32821" x2="57605" y2="32821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28" y="5783448"/>
            <a:ext cx="1134340" cy="7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15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00000217365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693" b="14241"/>
          <a:stretch/>
        </p:blipFill>
        <p:spPr>
          <a:xfrm>
            <a:off x="4572000" y="5229200"/>
            <a:ext cx="970473" cy="812176"/>
          </a:xfrm>
          <a:prstGeom prst="rect">
            <a:avLst/>
          </a:prstGeom>
        </p:spPr>
      </p:pic>
      <p:pic>
        <p:nvPicPr>
          <p:cNvPr id="48" name="Рисунок 47" descr="0000021736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5157192"/>
            <a:ext cx="943550" cy="867167"/>
          </a:xfrm>
          <a:prstGeom prst="rect">
            <a:avLst/>
          </a:prstGeom>
        </p:spPr>
      </p:pic>
      <p:pic>
        <p:nvPicPr>
          <p:cNvPr id="45" name="Picture 7" descr="R:\Departments\DPRO (ORPA)\Посуда фото\EKSI_инвентарь\BSK10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2996952"/>
            <a:ext cx="1237245" cy="1237245"/>
          </a:xfrm>
          <a:prstGeom prst="rect">
            <a:avLst/>
          </a:prstGeom>
          <a:noFill/>
        </p:spPr>
      </p:pic>
      <p:pic>
        <p:nvPicPr>
          <p:cNvPr id="44" name="Picture 5" descr="R:\Departments\DPRO (ORPA)\Посуда фото\EKSI_инвентарь\BSK10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7161" y="3044603"/>
            <a:ext cx="1205080" cy="1205080"/>
          </a:xfrm>
          <a:prstGeom prst="rect">
            <a:avLst/>
          </a:prstGeom>
          <a:noFill/>
        </p:spPr>
      </p:pic>
      <p:pic>
        <p:nvPicPr>
          <p:cNvPr id="43" name="Picture 4" descr="R:\Departments\DPRO (ORPA)\Посуда фото\EKSI_инвентарь\BSK1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3068960"/>
            <a:ext cx="1201183" cy="1201183"/>
          </a:xfrm>
          <a:prstGeom prst="rect">
            <a:avLst/>
          </a:prstGeom>
          <a:noFill/>
        </p:spPr>
      </p:pic>
      <p:pic>
        <p:nvPicPr>
          <p:cNvPr id="35" name="Рисунок 34" descr="00000226234.jpg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84" t="30425" r="33887" b="38845"/>
          <a:stretch/>
        </p:blipFill>
        <p:spPr>
          <a:xfrm>
            <a:off x="2267744" y="3212976"/>
            <a:ext cx="1177791" cy="743302"/>
          </a:xfrm>
          <a:prstGeom prst="rect">
            <a:avLst/>
          </a:prstGeom>
        </p:spPr>
      </p:pic>
      <p:pic>
        <p:nvPicPr>
          <p:cNvPr id="1032" name="Picture 8" descr="R:\Departments\DPRO (ORPA)\Посуда фото\EKSI_инвентарь\OP2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548680"/>
            <a:ext cx="1485852" cy="14858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82871" y="2060848"/>
            <a:ext cx="196112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Блюдо овальное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D=25</a:t>
            </a:r>
            <a:r>
              <a:rPr lang="ru-RU" sz="1100" dirty="0" smtClean="0">
                <a:solidFill>
                  <a:srgbClr val="000000"/>
                </a:solidFill>
              </a:rPr>
              <a:t>см, 30 см, 35 см, 40 см, 45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см, 50 см, 55 см, 60 см </a:t>
            </a:r>
          </a:p>
          <a:p>
            <a:endParaRPr lang="ru-RU" sz="1100" dirty="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1628800"/>
            <a:ext cx="1938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Поднос прямоугольный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(нерж.)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39х26 см,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45х32 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5589240"/>
            <a:ext cx="1714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Ваза для фруктов на ножке, нерж. сталь 19,5 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5661248"/>
            <a:ext cx="1516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Салфетница </a:t>
            </a:r>
            <a:r>
              <a:rPr lang="en-US" sz="1100" dirty="0" smtClean="0">
                <a:solidFill>
                  <a:srgbClr val="000000"/>
                </a:solidFill>
              </a:rPr>
              <a:t>ND</a:t>
            </a:r>
            <a:r>
              <a:rPr lang="ru-RU" sz="1100" dirty="0" smtClean="0">
                <a:solidFill>
                  <a:srgbClr val="000000"/>
                </a:solidFill>
              </a:rPr>
              <a:t>1</a:t>
            </a:r>
            <a:r>
              <a:rPr lang="en-US" sz="1100" dirty="0" smtClean="0">
                <a:solidFill>
                  <a:srgbClr val="000000"/>
                </a:solidFill>
              </a:rPr>
              <a:t>3</a:t>
            </a:r>
            <a:r>
              <a:rPr lang="ru-RU" sz="1100" dirty="0" smtClean="0">
                <a:solidFill>
                  <a:srgbClr val="000000"/>
                </a:solidFill>
              </a:rPr>
              <a:t>, 13х6,5х2,5 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404664"/>
            <a:ext cx="3794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Подносы сервировочные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5517232"/>
            <a:ext cx="1199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Сахарница </a:t>
            </a:r>
            <a:r>
              <a:rPr lang="en-US" sz="1100" dirty="0" smtClean="0">
                <a:solidFill>
                  <a:srgbClr val="000000"/>
                </a:solidFill>
              </a:rPr>
              <a:t>d=13 </a:t>
            </a:r>
            <a:r>
              <a:rPr lang="ru-RU" sz="1100" dirty="0" smtClean="0">
                <a:solidFill>
                  <a:srgbClr val="000000"/>
                </a:solidFill>
              </a:rPr>
              <a:t>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772" y="2812866"/>
            <a:ext cx="285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Вазы для фруктов</a:t>
            </a:r>
          </a:p>
        </p:txBody>
      </p:sp>
      <p:pic>
        <p:nvPicPr>
          <p:cNvPr id="41" name="Рисунок 40" descr="0000017755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764704"/>
            <a:ext cx="2205503" cy="82863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3528" y="2060848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Поднос сервировочный круглый, нерж. сталь </a:t>
            </a:r>
            <a:r>
              <a:rPr lang="en-US" sz="1100" dirty="0" smtClean="0">
                <a:solidFill>
                  <a:srgbClr val="000000"/>
                </a:solidFill>
              </a:rPr>
              <a:t>d 25-50 </a:t>
            </a:r>
            <a:r>
              <a:rPr lang="ru-RU" sz="1100" dirty="0" smtClean="0">
                <a:solidFill>
                  <a:srgbClr val="000000"/>
                </a:solidFill>
              </a:rPr>
              <a:t>см (</a:t>
            </a:r>
            <a:r>
              <a:rPr lang="en-US" sz="1100" dirty="0" smtClean="0">
                <a:solidFill>
                  <a:srgbClr val="000000"/>
                </a:solidFill>
              </a:rPr>
              <a:t>d25/30/35/40/45/50</a:t>
            </a:r>
            <a:r>
              <a:rPr lang="ru-RU" sz="1100" dirty="0" smtClean="0">
                <a:solidFill>
                  <a:srgbClr val="000000"/>
                </a:solidFill>
              </a:rPr>
              <a:t>)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55776" y="1988840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Поднос сервировочный круглый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с узором, нерж. сталь </a:t>
            </a:r>
            <a:r>
              <a:rPr lang="en-US" sz="1100" dirty="0" smtClean="0">
                <a:solidFill>
                  <a:srgbClr val="000000"/>
                </a:solidFill>
              </a:rPr>
              <a:t>d 25-</a:t>
            </a:r>
            <a:r>
              <a:rPr lang="ru-RU" sz="1100" dirty="0" smtClean="0">
                <a:solidFill>
                  <a:srgbClr val="000000"/>
                </a:solidFill>
              </a:rPr>
              <a:t>4</a:t>
            </a:r>
            <a:r>
              <a:rPr lang="en-US" sz="1100" dirty="0" smtClean="0">
                <a:solidFill>
                  <a:srgbClr val="000000"/>
                </a:solidFill>
              </a:rPr>
              <a:t>5 </a:t>
            </a:r>
            <a:r>
              <a:rPr lang="ru-RU" sz="1100" dirty="0" smtClean="0">
                <a:solidFill>
                  <a:srgbClr val="000000"/>
                </a:solidFill>
              </a:rPr>
              <a:t>см (</a:t>
            </a:r>
            <a:r>
              <a:rPr lang="en-US" sz="1100" dirty="0" smtClean="0">
                <a:solidFill>
                  <a:srgbClr val="000000"/>
                </a:solidFill>
              </a:rPr>
              <a:t>d25/30/35/40/45</a:t>
            </a:r>
            <a:r>
              <a:rPr lang="ru-RU" sz="1100" dirty="0" smtClean="0">
                <a:solidFill>
                  <a:srgbClr val="000000"/>
                </a:solidFill>
              </a:rPr>
              <a:t>)</a:t>
            </a:r>
            <a:endParaRPr lang="ru-RU" sz="1100" dirty="0">
              <a:solidFill>
                <a:srgbClr val="000000"/>
              </a:solidFill>
            </a:endParaRPr>
          </a:p>
        </p:txBody>
      </p:sp>
      <p:pic>
        <p:nvPicPr>
          <p:cNvPr id="28" name="Рисунок 27" descr="00000226236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836712"/>
            <a:ext cx="1726258" cy="1262241"/>
          </a:xfrm>
          <a:prstGeom prst="rect">
            <a:avLst/>
          </a:prstGeom>
        </p:spPr>
      </p:pic>
      <p:pic>
        <p:nvPicPr>
          <p:cNvPr id="30" name="Рисунок 29" descr="00000226245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836536"/>
            <a:ext cx="1800200" cy="114441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7544" y="4077072"/>
            <a:ext cx="1573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Ваза для фруктов нерж. сталь 24 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51720" y="4077072"/>
            <a:ext cx="1688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Ваза для фруктов нерж. сталь 23 см</a:t>
            </a:r>
            <a:endParaRPr lang="ru-RU" sz="1100" dirty="0">
              <a:solidFill>
                <a:srgbClr val="000000"/>
              </a:solidFill>
            </a:endParaRPr>
          </a:p>
        </p:txBody>
      </p:sp>
      <p:pic>
        <p:nvPicPr>
          <p:cNvPr id="33" name="Рисунок 32" descr="00000226022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653136"/>
            <a:ext cx="1316926" cy="878578"/>
          </a:xfrm>
          <a:prstGeom prst="rect">
            <a:avLst/>
          </a:prstGeom>
        </p:spPr>
      </p:pic>
      <p:pic>
        <p:nvPicPr>
          <p:cNvPr id="36" name="Рисунок 35" descr="00000226235.jpg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21" t="30806" r="29998" b="38157"/>
          <a:stretch/>
        </p:blipFill>
        <p:spPr>
          <a:xfrm>
            <a:off x="467544" y="3212976"/>
            <a:ext cx="1426538" cy="8293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572000" y="2740858"/>
            <a:ext cx="285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Корзинки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95936" y="4221088"/>
            <a:ext cx="16887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Корзинка </a:t>
            </a:r>
            <a:r>
              <a:rPr lang="en-US" sz="1100" dirty="0" smtClean="0">
                <a:solidFill>
                  <a:srgbClr val="000000"/>
                </a:solidFill>
              </a:rPr>
              <a:t>BSK101</a:t>
            </a:r>
            <a:r>
              <a:rPr lang="ru-RU" sz="1100" dirty="0" smtClean="0">
                <a:solidFill>
                  <a:srgbClr val="000000"/>
                </a:solidFill>
              </a:rPr>
              <a:t>круглая</a:t>
            </a:r>
            <a:r>
              <a:rPr lang="en-US" sz="1100" dirty="0" smtClean="0">
                <a:solidFill>
                  <a:srgbClr val="000000"/>
                </a:solidFill>
              </a:rPr>
              <a:t> d=20</a:t>
            </a:r>
            <a:r>
              <a:rPr lang="ru-RU" sz="1100" dirty="0" smtClean="0">
                <a:solidFill>
                  <a:srgbClr val="000000"/>
                </a:solidFill>
              </a:rPr>
              <a:t>,3 см, черная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08104" y="4171727"/>
            <a:ext cx="1688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Корзинка </a:t>
            </a:r>
            <a:r>
              <a:rPr lang="en-US" sz="1100" dirty="0" smtClean="0">
                <a:solidFill>
                  <a:srgbClr val="000000"/>
                </a:solidFill>
              </a:rPr>
              <a:t>BSK10</a:t>
            </a:r>
            <a:r>
              <a:rPr lang="ru-RU" sz="1100" dirty="0" smtClean="0">
                <a:solidFill>
                  <a:srgbClr val="000000"/>
                </a:solidFill>
              </a:rPr>
              <a:t>4 овальная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</a:rPr>
              <a:t>22.8х16,4х5,7 см</a:t>
            </a:r>
          </a:p>
          <a:p>
            <a:r>
              <a:rPr lang="ru-RU" sz="1100" dirty="0" smtClean="0">
                <a:solidFill>
                  <a:srgbClr val="000000"/>
                </a:solidFill>
              </a:rPr>
              <a:t>24х15,2х7 см, черная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08304" y="4221088"/>
            <a:ext cx="14480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Корзинка </a:t>
            </a:r>
            <a:r>
              <a:rPr lang="en-US" sz="1100" dirty="0" smtClean="0">
                <a:solidFill>
                  <a:srgbClr val="000000"/>
                </a:solidFill>
              </a:rPr>
              <a:t>BSK101</a:t>
            </a:r>
            <a:r>
              <a:rPr lang="ru-RU" sz="1100" dirty="0" smtClean="0">
                <a:solidFill>
                  <a:srgbClr val="000000"/>
                </a:solidFill>
              </a:rPr>
              <a:t>круглая</a:t>
            </a:r>
            <a:r>
              <a:rPr lang="en-US" sz="1100" dirty="0" smtClean="0">
                <a:solidFill>
                  <a:srgbClr val="000000"/>
                </a:solidFill>
              </a:rPr>
              <a:t> d=20</a:t>
            </a:r>
            <a:r>
              <a:rPr lang="ru-RU" sz="1100" dirty="0" smtClean="0">
                <a:solidFill>
                  <a:srgbClr val="000000"/>
                </a:solidFill>
              </a:rPr>
              <a:t> см, бежевая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23728" y="5157192"/>
            <a:ext cx="1528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Салфетница </a:t>
            </a:r>
            <a:r>
              <a:rPr lang="en-US" sz="1100" dirty="0" smtClean="0">
                <a:solidFill>
                  <a:srgbClr val="000000"/>
                </a:solidFill>
              </a:rPr>
              <a:t>ND3</a:t>
            </a:r>
            <a:r>
              <a:rPr lang="ru-RU" sz="1100" dirty="0" smtClean="0">
                <a:solidFill>
                  <a:srgbClr val="000000"/>
                </a:solidFill>
              </a:rPr>
              <a:t>, 12х7х2 см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95736" y="4725144"/>
            <a:ext cx="285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Салфетницы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24128" y="5085184"/>
            <a:ext cx="285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Сахарница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" name="Picture 3" descr="R:\Departments\DPRO (ORPA)\Посуда фото\EKSI_инвентарь\Сахарница_SBD13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013176"/>
            <a:ext cx="907910" cy="1140078"/>
          </a:xfrm>
          <a:prstGeom prst="rect">
            <a:avLst/>
          </a:prstGeom>
          <a:noFill/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685800" y="-115396"/>
            <a:ext cx="7772400" cy="57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0097" y1="27692" x2="29126" y2="27692"/>
                        <a14:foregroundMark x1="71845" y1="73846" x2="71845" y2="73846"/>
                        <a14:foregroundMark x1="85761" y1="40513" x2="85761" y2="40513"/>
                        <a14:foregroundMark x1="79288" y1="50769" x2="79288" y2="50769"/>
                        <a14:foregroundMark x1="75081" y1="48205" x2="75081" y2="48205"/>
                        <a14:foregroundMark x1="75081" y1="43077" x2="75081" y2="43077"/>
                        <a14:foregroundMark x1="64725" y1="32821" x2="64725" y2="32821"/>
                        <a14:foregroundMark x1="61489" y1="32821" x2="61489" y2="32821"/>
                        <a14:foregroundMark x1="57605" y1="32821" x2="57605" y2="32821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28" y="5783448"/>
            <a:ext cx="1134340" cy="7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2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5800" y="-115396"/>
            <a:ext cx="7772400" cy="57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0097" y1="27692" x2="29126" y2="27692"/>
                        <a14:foregroundMark x1="71845" y1="73846" x2="71845" y2="73846"/>
                        <a14:foregroundMark x1="85761" y1="40513" x2="85761" y2="40513"/>
                        <a14:foregroundMark x1="79288" y1="50769" x2="79288" y2="50769"/>
                        <a14:foregroundMark x1="75081" y1="48205" x2="75081" y2="48205"/>
                        <a14:foregroundMark x1="75081" y1="43077" x2="75081" y2="43077"/>
                        <a14:foregroundMark x1="64725" y1="32821" x2="64725" y2="32821"/>
                        <a14:foregroundMark x1="61489" y1="32821" x2="61489" y2="32821"/>
                        <a14:foregroundMark x1="57605" y1="32821" x2="57605" y2="32821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28" y="5783448"/>
            <a:ext cx="1134340" cy="7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04664"/>
            <a:ext cx="83529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НОВИНКА!</a:t>
            </a:r>
          </a:p>
          <a:p>
            <a:endParaRPr lang="ru-RU" sz="11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КОРЗИНЫ</a:t>
            </a: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пополнили корзины, сплетенные из искусственной лозы - полых и цельных полипропиленовых прутьев.</a:t>
            </a:r>
            <a:endParaRPr lang="en-US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Корзины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отличаются повышенной прочностью и гигиеничностью, их можно мыть в посудомоечной машине, а также использовать в микроволновых печах при температуре до 120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º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Небольшие корзины идеально подходят для подачи хлеба, выпечки, фруктов и столовых приборов на шведских столах, а также для выкладки мелкоштучных хлебобулочных изделий и молочных продуктов в супермаркетах и кафе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Большие прямоугольные (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GN 1/1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и овальные корзины широко используются в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магазинах для выкладки овощей, фруктов, хлеба на специализированных стеллажах.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мя " descr="Descr 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66" r="16860" b="19629"/>
          <a:stretch/>
        </p:blipFill>
        <p:spPr>
          <a:xfrm>
            <a:off x="5364088" y="4509120"/>
            <a:ext cx="1872208" cy="1547124"/>
          </a:xfrm>
          <a:prstGeom prst="rect">
            <a:avLst/>
          </a:prstGeom>
        </p:spPr>
      </p:pic>
      <p:pic>
        <p:nvPicPr>
          <p:cNvPr id="6" name="Имя " descr="Descr 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8018" t="26993" r="17925" b="29317"/>
          <a:stretch/>
        </p:blipFill>
        <p:spPr>
          <a:xfrm>
            <a:off x="2980910" y="4941168"/>
            <a:ext cx="2383178" cy="1156027"/>
          </a:xfrm>
          <a:prstGeom prst="rect">
            <a:avLst/>
          </a:prstGeom>
        </p:spPr>
      </p:pic>
      <p:pic>
        <p:nvPicPr>
          <p:cNvPr id="7" name="Имя " descr="Descr 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09" b="100000" l="0" r="100000"/>
                    </a14:imgEffect>
                  </a14:imgLayer>
                </a14:imgProps>
              </a:ext>
            </a:extLst>
          </a:blip>
          <a:srcRect t="30277"/>
          <a:stretch/>
        </p:blipFill>
        <p:spPr>
          <a:xfrm>
            <a:off x="6228184" y="3717032"/>
            <a:ext cx="1576403" cy="797153"/>
          </a:xfrm>
          <a:prstGeom prst="rect">
            <a:avLst/>
          </a:prstGeom>
        </p:spPr>
      </p:pic>
      <p:pic>
        <p:nvPicPr>
          <p:cNvPr id="8" name="Имя " descr="Descr 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1547" t="15347" r="11345" b="19462"/>
          <a:stretch/>
        </p:blipFill>
        <p:spPr>
          <a:xfrm>
            <a:off x="4572000" y="3645024"/>
            <a:ext cx="1584176" cy="952577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316973"/>
              </p:ext>
            </p:extLst>
          </p:nvPr>
        </p:nvGraphicFramePr>
        <p:xfrm>
          <a:off x="755576" y="3768321"/>
          <a:ext cx="2952328" cy="102883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98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1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Модель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6689" marR="6689" marT="66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Размер</a:t>
                      </a:r>
                      <a:endParaRPr lang="ru-RU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6689" marR="6689" marT="668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JQ-1001D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689" marR="6689" marT="66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26x20,5x8,5. 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689" marR="6689" marT="668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JQ-2054A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689" marR="6689" marT="66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  53х32х9. 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689" marR="6689" marT="668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9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JQ-6001B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689" marR="6689" marT="66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25х16х6,5. 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689" marR="6689" marT="668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JQ-6002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689" marR="6689" marT="668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 d=20 cm, h=6,5 cm. 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689" marR="6689" marT="668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266756" y="5445224"/>
            <a:ext cx="1409700" cy="2952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"/>
            <a:r>
              <a:rPr lang="en-US" sz="1100" b="1" dirty="0"/>
              <a:t>JQ-1001D</a:t>
            </a:r>
            <a:endParaRPr lang="en-US" sz="1100" b="1" dirty="0">
              <a:latin typeface="Arial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082180" y="5661248"/>
            <a:ext cx="1409700" cy="36728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"/>
            <a:r>
              <a:rPr lang="en-US" sz="1100" b="1" dirty="0"/>
              <a:t>JQ-2054A</a:t>
            </a:r>
            <a:endParaRPr lang="en-US" sz="1100" b="1" dirty="0">
              <a:latin typeface="Arial"/>
            </a:endParaRPr>
          </a:p>
          <a:p>
            <a:pPr fontAlgn="b"/>
            <a:endParaRPr lang="en-US" sz="1100" dirty="0">
              <a:latin typeface="Arial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644008" y="4653136"/>
            <a:ext cx="1409700" cy="2952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"/>
            <a:r>
              <a:rPr lang="en-US" sz="1100" b="1" dirty="0"/>
              <a:t>JQ-6001B</a:t>
            </a:r>
            <a:endParaRPr lang="en-US" sz="1100" b="1" dirty="0">
              <a:latin typeface="Arial"/>
            </a:endParaRPr>
          </a:p>
          <a:p>
            <a:pPr fontAlgn="b"/>
            <a:endParaRPr lang="en-US" sz="1100" dirty="0">
              <a:latin typeface="Arial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959559" y="4424381"/>
            <a:ext cx="1409700" cy="2952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"/>
            <a:endParaRPr lang="en-US" sz="1100" dirty="0">
              <a:latin typeface="Arial"/>
            </a:endParaRPr>
          </a:p>
          <a:p>
            <a:pPr fontAlgn="b"/>
            <a:endParaRPr lang="en-US" sz="1100" dirty="0">
              <a:latin typeface="Arial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959559" y="4581128"/>
            <a:ext cx="1409700" cy="2952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"/>
            <a:r>
              <a:rPr lang="en-US" sz="1100" b="1" dirty="0"/>
              <a:t>JQ-6002</a:t>
            </a:r>
            <a:endParaRPr lang="en-US" sz="1100" b="1" dirty="0">
              <a:latin typeface="Arial"/>
            </a:endParaRPr>
          </a:p>
          <a:p>
            <a:pPr fontAlgn="b"/>
            <a:endParaRPr lang="en-US" sz="1100" dirty="0">
              <a:latin typeface="Arial"/>
            </a:endParaRPr>
          </a:p>
          <a:p>
            <a:pPr fontAlgn="b"/>
            <a:endParaRPr lang="en-US" sz="11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863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G:\Работа\презы\IMG_20150426_00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77072"/>
            <a:ext cx="17621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9512" y="620688"/>
            <a:ext cx="30963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Термоконтейнер с горизонтальной загрузкой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GN 1/1</a:t>
            </a:r>
            <a:r>
              <a:rPr lang="ru-RU" sz="1200" dirty="0" smtClean="0">
                <a:solidFill>
                  <a:srgbClr val="000000"/>
                </a:solidFill>
              </a:rPr>
              <a:t>, 1/2, 1/3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Серый, 87 л </a:t>
            </a:r>
            <a:r>
              <a:rPr lang="en-US" sz="1200" dirty="0" smtClean="0">
                <a:solidFill>
                  <a:srgbClr val="000000"/>
                </a:solidFill>
              </a:rPr>
              <a:t>G03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15816" y="1496397"/>
            <a:ext cx="26866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Тележка для термоконтейнера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GC </a:t>
            </a:r>
            <a:r>
              <a:rPr lang="ru-RU" sz="1200" dirty="0" smtClean="0">
                <a:solidFill>
                  <a:srgbClr val="000000"/>
                </a:solidFill>
              </a:rPr>
              <a:t>03 черная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6136" y="1495013"/>
            <a:ext cx="2981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Термоконтейнеры с вертикальной загрузкой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Полипропилен, серый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GN1/1 h15</a:t>
            </a:r>
            <a:r>
              <a:rPr lang="ru-RU" sz="1200" dirty="0" smtClean="0">
                <a:solidFill>
                  <a:srgbClr val="000000"/>
                </a:solidFill>
              </a:rPr>
              <a:t>см 19,5л Х05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GN1/1 h</a:t>
            </a:r>
            <a:r>
              <a:rPr lang="ru-RU" sz="1200" dirty="0" smtClean="0">
                <a:solidFill>
                  <a:srgbClr val="000000"/>
                </a:solidFill>
              </a:rPr>
              <a:t>20см 25,5л Х06</a:t>
            </a:r>
            <a:endParaRPr lang="ru-RU" sz="1200" dirty="0">
              <a:solidFill>
                <a:srgbClr val="000000"/>
              </a:solidFill>
            </a:endParaRPr>
          </a:p>
        </p:txBody>
      </p:sp>
      <p:pic>
        <p:nvPicPr>
          <p:cNvPr id="2051" name="Picture 3" descr="R:\Departments\DPRO (ORPA)\Посуда фото\Winart\GC03,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65" b="72470" l="6222" r="90440">
                        <a14:foregroundMark x1="33991" y1="67814" x2="32473" y2="72874"/>
                        <a14:foregroundMark x1="30653" y1="70648" x2="29287" y2="68219"/>
                        <a14:foregroundMark x1="10470" y1="45142" x2="6525" y2="31984"/>
                        <a14:foregroundMark x1="13809" y1="28745" x2="51897" y2="16194"/>
                        <a14:foregroundMark x1="55994" y1="13765" x2="90440" y2="28340"/>
                        <a14:backgroundMark x1="23520" y1="23887" x2="11836" y2="26721"/>
                        <a14:backgroundMark x1="25645" y1="24494" x2="14871" y2="27328"/>
                      </a14:backgroundRemoval>
                    </a14:imgEffect>
                  </a14:imgLayer>
                </a14:imgProps>
              </a:ext>
            </a:extLst>
          </a:blip>
          <a:srcRect l="4000" t="10668" r="3989" b="22658"/>
          <a:stretch>
            <a:fillRect/>
          </a:stretch>
        </p:blipFill>
        <p:spPr bwMode="auto">
          <a:xfrm>
            <a:off x="3275856" y="476672"/>
            <a:ext cx="1987421" cy="1080120"/>
          </a:xfrm>
          <a:prstGeom prst="rect">
            <a:avLst/>
          </a:prstGeom>
          <a:noFill/>
        </p:spPr>
      </p:pic>
      <p:pic>
        <p:nvPicPr>
          <p:cNvPr id="10" name="Рисунок 9" descr="X05,3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4902" l="2200" r="98400">
                        <a14:foregroundMark x1="13400" y1="16863" x2="2200" y2="35686"/>
                        <a14:foregroundMark x1="3800" y1="51765" x2="11200" y2="56863"/>
                        <a14:foregroundMark x1="3200" y1="43529" x2="4400" y2="51765"/>
                        <a14:foregroundMark x1="10000" y1="55686" x2="13800" y2="92157"/>
                        <a14:foregroundMark x1="15600" y1="95294" x2="83600" y2="92549"/>
                        <a14:foregroundMark x1="89000" y1="69412" x2="93800" y2="37255"/>
                        <a14:foregroundMark x1="96000" y1="29804" x2="98400" y2="38431"/>
                        <a14:foregroundMark x1="22600" y1="36078" x2="34600" y2="384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5722" y="404664"/>
            <a:ext cx="2084670" cy="1063181"/>
          </a:xfrm>
          <a:prstGeom prst="rect">
            <a:avLst/>
          </a:prstGeom>
        </p:spPr>
      </p:pic>
      <p:pic>
        <p:nvPicPr>
          <p:cNvPr id="1026" name="Picture 2" descr="C:\Users\Andrew\Documents\IMG_20150426_00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2" t="8790" b="3805"/>
          <a:stretch/>
        </p:blipFill>
        <p:spPr bwMode="auto">
          <a:xfrm rot="10800000">
            <a:off x="323528" y="1628800"/>
            <a:ext cx="2401500" cy="444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15816" y="3645024"/>
            <a:ext cx="2736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Термоконтейнер для напитков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Полипропилен, серый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20 л Т07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35 л Т09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208" y="4614808"/>
            <a:ext cx="26420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Термоконтейнер для супа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Полипропилен, серый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20 л Т12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35 л Т13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45 л Т05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1800" y="5301208"/>
            <a:ext cx="216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Тележка для льда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Полипропилен, серый</a:t>
            </a:r>
          </a:p>
          <a:p>
            <a:r>
              <a:rPr lang="ru-RU" sz="1200" dirty="0" smtClean="0">
                <a:solidFill>
                  <a:srgbClr val="000000"/>
                </a:solidFill>
              </a:rPr>
              <a:t>112 л </a:t>
            </a:r>
            <a:r>
              <a:rPr lang="en-US" sz="1200" dirty="0" smtClean="0">
                <a:solidFill>
                  <a:srgbClr val="000000"/>
                </a:solidFill>
              </a:rPr>
              <a:t>C01 gray W</a:t>
            </a:r>
            <a:endParaRPr lang="ru-RU" sz="1200" dirty="0" smtClean="0">
              <a:solidFill>
                <a:srgbClr val="000000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27" b="93286" l="2672" r="94275">
                        <a14:foregroundMark x1="11450" y1="50883" x2="3053" y2="14841"/>
                        <a14:foregroundMark x1="17176" y1="5300" x2="46565" y2="3180"/>
                        <a14:foregroundMark x1="71374" y1="4947" x2="93511" y2="10247"/>
                        <a14:foregroundMark x1="94656" y1="21555" x2="93511" y2="33922"/>
                        <a14:foregroundMark x1="68321" y1="93286" x2="62977" y2="9293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88224" y="2713166"/>
            <a:ext cx="1729351" cy="186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T09,3.jp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38" b="91607" l="3268" r="90850">
                        <a14:foregroundMark x1="6209" y1="41727" x2="6209" y2="41727"/>
                        <a14:foregroundMark x1="15033" y1="7434" x2="45752" y2="7914"/>
                        <a14:foregroundMark x1="59150" y1="2638" x2="76797" y2="3837"/>
                        <a14:foregroundMark x1="3268" y1="14149" x2="6863" y2="17986"/>
                        <a14:foregroundMark x1="53922" y1="91367" x2="58824" y2="91607"/>
                        <a14:foregroundMark x1="90850" y1="13429" x2="89869" y2="26379"/>
                        <a14:backgroundMark x1="39542" y1="3837" x2="31373" y2="4317"/>
                        <a14:backgroundMark x1="8824" y1="57554" x2="11438" y2="65468"/>
                        <a14:backgroundMark x1="6863" y1="60671" x2="9150" y2="58513"/>
                      </a14:backgroundRemoval>
                    </a14:imgEffect>
                  </a14:imgLayer>
                </a14:imgProps>
              </a:ext>
            </a:extLst>
          </a:blip>
          <a:srcRect b="2158"/>
          <a:stretch>
            <a:fillRect/>
          </a:stretch>
        </p:blipFill>
        <p:spPr>
          <a:xfrm>
            <a:off x="3630559" y="1988840"/>
            <a:ext cx="1301481" cy="1735308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685800" y="-115396"/>
            <a:ext cx="7772400" cy="57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0097" y1="27692" x2="29126" y2="27692"/>
                        <a14:foregroundMark x1="71845" y1="73846" x2="71845" y2="73846"/>
                        <a14:foregroundMark x1="85761" y1="40513" x2="85761" y2="40513"/>
                        <a14:foregroundMark x1="79288" y1="50769" x2="79288" y2="50769"/>
                        <a14:foregroundMark x1="75081" y1="48205" x2="75081" y2="48205"/>
                        <a14:foregroundMark x1="75081" y1="43077" x2="75081" y2="43077"/>
                        <a14:foregroundMark x1="64725" y1="32821" x2="64725" y2="32821"/>
                        <a14:foregroundMark x1="61489" y1="32821" x2="61489" y2="32821"/>
                        <a14:foregroundMark x1="57605" y1="32821" x2="57605" y2="32821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28" y="5783448"/>
            <a:ext cx="1134340" cy="7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9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420888"/>
            <a:ext cx="9245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посуда</a:t>
            </a:r>
            <a:endParaRPr lang="ru-RU" sz="5400" b="1" cap="all" spc="0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-115396"/>
            <a:ext cx="7772400" cy="57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0097" y1="27692" x2="29126" y2="27692"/>
                        <a14:foregroundMark x1="71845" y1="73846" x2="71845" y2="73846"/>
                        <a14:foregroundMark x1="85761" y1="40513" x2="85761" y2="40513"/>
                        <a14:foregroundMark x1="79288" y1="50769" x2="79288" y2="50769"/>
                        <a14:foregroundMark x1="75081" y1="48205" x2="75081" y2="48205"/>
                        <a14:foregroundMark x1="75081" y1="43077" x2="75081" y2="43077"/>
                        <a14:foregroundMark x1="64725" y1="32821" x2="64725" y2="32821"/>
                        <a14:foregroundMark x1="61489" y1="32821" x2="61489" y2="32821"/>
                        <a14:foregroundMark x1="57605" y1="32821" x2="57605" y2="32821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28" y="5783448"/>
            <a:ext cx="1134340" cy="7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38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5800" y="-115396"/>
            <a:ext cx="7772400" cy="57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0097" y1="27692" x2="29126" y2="27692"/>
                        <a14:foregroundMark x1="71845" y1="73846" x2="71845" y2="73846"/>
                        <a14:foregroundMark x1="85761" y1="40513" x2="85761" y2="40513"/>
                        <a14:foregroundMark x1="79288" y1="50769" x2="79288" y2="50769"/>
                        <a14:foregroundMark x1="75081" y1="48205" x2="75081" y2="48205"/>
                        <a14:foregroundMark x1="75081" y1="43077" x2="75081" y2="43077"/>
                        <a14:foregroundMark x1="64725" y1="32821" x2="64725" y2="32821"/>
                        <a14:foregroundMark x1="61489" y1="32821" x2="61489" y2="32821"/>
                        <a14:foregroundMark x1="57605" y1="32821" x2="57605" y2="32821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28" y="5783448"/>
            <a:ext cx="1134340" cy="7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692696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Профессиональная посуда и кухонный инвентарь </a:t>
            </a:r>
            <a:r>
              <a:rPr lang="en-US" dirty="0" smtClean="0">
                <a:solidFill>
                  <a:schemeClr val="accent6"/>
                </a:solidFill>
              </a:rPr>
              <a:t>EKSI</a:t>
            </a:r>
            <a:r>
              <a:rPr lang="ru-RU" dirty="0" smtClean="0">
                <a:solidFill>
                  <a:schemeClr val="accent6"/>
                </a:solidFill>
              </a:rPr>
              <a:t> производятся на ведущих фабриках Китая и Индии, которые уже много лет поставляют продукцию во многие страны мира, в том числе и Европу.</a:t>
            </a:r>
            <a:endParaRPr lang="ru-RU" dirty="0">
              <a:solidFill>
                <a:schemeClr val="accent6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37685436"/>
              </p:ext>
            </p:extLst>
          </p:nvPr>
        </p:nvGraphicFramePr>
        <p:xfrm>
          <a:off x="539552" y="2204864"/>
          <a:ext cx="777686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B88F9B-E0F5-4167-A82A-D94CC48D1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8CB88F9B-E0F5-4167-A82A-D94CC48D1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8CB88F9B-E0F5-4167-A82A-D94CC48D1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8CB88F9B-E0F5-4167-A82A-D94CC48D1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18806B-51B8-4E90-8773-7A945A106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3A18806B-51B8-4E90-8773-7A945A106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3A18806B-51B8-4E90-8773-7A945A106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3A18806B-51B8-4E90-8773-7A945A106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07B2CE-10D5-4CEA-BDF4-1C1232053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8007B2CE-10D5-4CEA-BDF4-1C1232053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8007B2CE-10D5-4CEA-BDF4-1C1232053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8007B2CE-10D5-4CEA-BDF4-1C1232053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A529D8-CE1A-4B9A-A342-C6CF82DF5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A3A529D8-CE1A-4B9A-A342-C6CF82DF5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A3A529D8-CE1A-4B9A-A342-C6CF82DF5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A3A529D8-CE1A-4B9A-A342-C6CF82DF5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3CB444-98AF-4D25-9F80-85EFF2F33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913CB444-98AF-4D25-9F80-85EFF2F33C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913CB444-98AF-4D25-9F80-85EFF2F33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913CB444-98AF-4D25-9F80-85EFF2F33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D20AFE-27A0-49DC-8EE4-FA887BB74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3ED20AFE-27A0-49DC-8EE4-FA887BB74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3ED20AFE-27A0-49DC-8EE4-FA887BB74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3ED20AFE-27A0-49DC-8EE4-FA887BB74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zelenskaya.oa\Documents\eksi кастрюли\IMG_7503_ok.jpg"/>
          <p:cNvPicPr>
            <a:picLocks noChangeAspect="1" noChangeArrowheads="1"/>
          </p:cNvPicPr>
          <p:nvPr/>
        </p:nvPicPr>
        <p:blipFill>
          <a:blip r:embed="rId2" cstate="print"/>
          <a:srcRect l="4715" t="5704" r="17481"/>
          <a:stretch>
            <a:fillRect/>
          </a:stretch>
        </p:blipFill>
        <p:spPr bwMode="auto">
          <a:xfrm>
            <a:off x="6588224" y="980728"/>
            <a:ext cx="1296144" cy="1112727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685800" y="-115396"/>
            <a:ext cx="7772400" cy="57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0097" y1="27692" x2="29126" y2="27692"/>
                        <a14:foregroundMark x1="71845" y1="73846" x2="71845" y2="73846"/>
                        <a14:foregroundMark x1="85761" y1="40513" x2="85761" y2="40513"/>
                        <a14:foregroundMark x1="79288" y1="50769" x2="79288" y2="50769"/>
                        <a14:foregroundMark x1="75081" y1="48205" x2="75081" y2="48205"/>
                        <a14:foregroundMark x1="75081" y1="43077" x2="75081" y2="43077"/>
                        <a14:foregroundMark x1="64725" y1="32821" x2="64725" y2="32821"/>
                        <a14:foregroundMark x1="61489" y1="32821" x2="61489" y2="32821"/>
                        <a14:foregroundMark x1="57605" y1="32821" x2="57605" y2="32821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28" y="5783448"/>
            <a:ext cx="1134340" cy="7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76672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sz="1200" b="1" dirty="0" smtClean="0"/>
          </a:p>
          <a:p>
            <a:pPr lvl="1"/>
            <a:r>
              <a:rPr lang="ru-RU" sz="1200" b="1" dirty="0" smtClean="0"/>
              <a:t>НАПЛИТНАЯ ПОСУДА</a:t>
            </a:r>
            <a:r>
              <a:rPr lang="en-US" sz="1200" b="1" dirty="0" smtClean="0"/>
              <a:t> (</a:t>
            </a:r>
            <a:r>
              <a:rPr lang="ru-RU" sz="1200" b="1" dirty="0" smtClean="0"/>
              <a:t>Турция)</a:t>
            </a:r>
          </a:p>
          <a:p>
            <a:pPr lvl="1"/>
            <a:endParaRPr lang="ru-RU" sz="1200" dirty="0" smtClean="0"/>
          </a:p>
          <a:p>
            <a:pPr lvl="1"/>
            <a:r>
              <a:rPr lang="ru-RU" sz="1200" dirty="0" smtClean="0"/>
              <a:t>Производится из нержавеющей стали 18/10 (Хромоникелевая сталь 18/10), AISI304. </a:t>
            </a:r>
          </a:p>
          <a:p>
            <a:pPr lvl="1"/>
            <a:r>
              <a:rPr lang="ru-RU" sz="1200" dirty="0" smtClean="0"/>
              <a:t>Сталь высокого качества, обладает антикоррозийными качествами,  необходимой</a:t>
            </a:r>
          </a:p>
          <a:p>
            <a:pPr lvl="1"/>
            <a:r>
              <a:rPr lang="ru-RU" sz="1200" dirty="0" smtClean="0"/>
              <a:t>пластичностью, блеском, стойкостью к воздействию пищевых кислот, гигиенична;</a:t>
            </a:r>
          </a:p>
          <a:p>
            <a:pPr lvl="1"/>
            <a:r>
              <a:rPr lang="ru-RU" sz="1200" dirty="0" smtClean="0"/>
              <a:t>Толщина стали 0,8-1мм;</a:t>
            </a:r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ru-RU" sz="1200" dirty="0" smtClean="0"/>
          </a:p>
          <a:p>
            <a:pPr lvl="1"/>
            <a:endParaRPr lang="ru-RU" sz="1200" dirty="0" smtClean="0"/>
          </a:p>
          <a:p>
            <a:pPr lvl="1"/>
            <a:r>
              <a:rPr lang="ru-RU" sz="1200" dirty="0" smtClean="0"/>
              <a:t>Матовая внешняя поверхность (простота ухода, более устойчива к механическим </a:t>
            </a:r>
          </a:p>
          <a:p>
            <a:pPr lvl="1"/>
            <a:r>
              <a:rPr lang="ru-RU" sz="1200" dirty="0" smtClean="0"/>
              <a:t>повреждениям, чем глянцевая);</a:t>
            </a:r>
          </a:p>
          <a:p>
            <a:pPr lvl="1"/>
            <a:r>
              <a:rPr lang="ru-RU" sz="1200" dirty="0" smtClean="0"/>
              <a:t>Дно типа «сэндвич» (сталь-алюминий-сталь) служит для равномерного </a:t>
            </a:r>
          </a:p>
          <a:p>
            <a:pPr lvl="1"/>
            <a:r>
              <a:rPr lang="ru-RU" sz="1200" dirty="0" smtClean="0"/>
              <a:t>распределения тепла и быстрого нагрева . </a:t>
            </a:r>
            <a:r>
              <a:rPr lang="ru-RU" sz="1200" b="1" dirty="0" smtClean="0"/>
              <a:t>Толщина дна  - 6мм</a:t>
            </a:r>
            <a:r>
              <a:rPr lang="ru-RU" sz="1200" dirty="0" smtClean="0"/>
              <a:t>.  </a:t>
            </a:r>
          </a:p>
          <a:p>
            <a:pPr lvl="1"/>
            <a:r>
              <a:rPr lang="ru-RU" sz="1200" dirty="0" smtClean="0"/>
              <a:t>Дно «открытого типа», т.е.видна толщина дна и толщина алюминиевой прослойки</a:t>
            </a:r>
          </a:p>
          <a:p>
            <a:pPr lvl="1"/>
            <a:r>
              <a:rPr lang="ru-RU" sz="1200" dirty="0" smtClean="0"/>
              <a:t>(чем толще слой алюминия, тем лучше распределяется температура).</a:t>
            </a:r>
          </a:p>
          <a:p>
            <a:pPr lvl="1"/>
            <a:r>
              <a:rPr lang="ru-RU" sz="1200" dirty="0" smtClean="0"/>
              <a:t>Подходит для всех видов плит, включая индукционные плиты.</a:t>
            </a:r>
          </a:p>
          <a:p>
            <a:pPr lvl="1"/>
            <a:endParaRPr lang="ru-RU" sz="1200" dirty="0" smtClean="0"/>
          </a:p>
          <a:p>
            <a:pPr lvl="1"/>
            <a:r>
              <a:rPr lang="ru-RU" sz="1200" dirty="0" smtClean="0"/>
              <a:t>Надежное, точечное крепление ручек. </a:t>
            </a:r>
          </a:p>
          <a:p>
            <a:pPr lvl="1"/>
            <a:r>
              <a:rPr lang="ru-RU" sz="1200" dirty="0" smtClean="0"/>
              <a:t>Объёмы кастрюль до 56 л.</a:t>
            </a:r>
          </a:p>
          <a:p>
            <a:pPr lvl="1"/>
            <a:endParaRPr lang="ru-RU" sz="1200" dirty="0" smtClean="0"/>
          </a:p>
          <a:p>
            <a:pPr lvl="0"/>
            <a:r>
              <a:rPr lang="en-US" sz="1200" dirty="0" smtClean="0"/>
              <a:t>             </a:t>
            </a:r>
            <a:r>
              <a:rPr lang="ru-RU" sz="1200" dirty="0" smtClean="0"/>
              <a:t>В ассортименте:</a:t>
            </a:r>
            <a:endParaRPr lang="en-US" sz="1200" dirty="0" smtClean="0"/>
          </a:p>
          <a:p>
            <a:pPr lvl="0"/>
            <a:endParaRPr lang="ru-RU" sz="1200" b="1" dirty="0" smtClean="0"/>
          </a:p>
          <a:p>
            <a:pPr lvl="1">
              <a:buFont typeface="Wingdings" pitchFamily="2" charset="2"/>
              <a:buChar char="ü"/>
            </a:pPr>
            <a:r>
              <a:rPr lang="ru-RU" sz="1200" b="1" dirty="0" smtClean="0"/>
              <a:t> Кастрюли с крышками (2,8-56 литров)</a:t>
            </a:r>
            <a:endParaRPr lang="en-US" sz="1200" b="1" dirty="0" smtClean="0"/>
          </a:p>
          <a:p>
            <a:pPr lvl="1">
              <a:buFont typeface="Wingdings" pitchFamily="2" charset="2"/>
              <a:buChar char="ü"/>
            </a:pPr>
            <a:endParaRPr lang="ru-RU" sz="1200" b="1" dirty="0" smtClean="0"/>
          </a:p>
          <a:p>
            <a:pPr lvl="1">
              <a:buFont typeface="Wingdings" pitchFamily="2" charset="2"/>
              <a:buChar char="ü"/>
            </a:pPr>
            <a:r>
              <a:rPr lang="ru-RU" sz="1200" b="1" dirty="0" smtClean="0"/>
              <a:t> Сотейники (1,4-5 литров)</a:t>
            </a:r>
            <a:endParaRPr lang="en-US" sz="1200" b="1" dirty="0" smtClean="0"/>
          </a:p>
          <a:p>
            <a:pPr lvl="1"/>
            <a:endParaRPr lang="ru-RU" sz="1200" b="1" dirty="0" smtClean="0"/>
          </a:p>
          <a:p>
            <a:pPr lvl="1">
              <a:buFont typeface="Wingdings" pitchFamily="2" charset="2"/>
              <a:buChar char="ü"/>
            </a:pPr>
            <a:r>
              <a:rPr lang="ru-RU" sz="1200" b="1" dirty="0" smtClean="0"/>
              <a:t> Сковороды (диаметр 20-40 см)</a:t>
            </a:r>
            <a:endParaRPr lang="ru-RU" sz="1200" b="1" dirty="0"/>
          </a:p>
        </p:txBody>
      </p:sp>
      <p:pic>
        <p:nvPicPr>
          <p:cNvPr id="6" name="Рисунок 5" descr="00000244626_3.JPG"/>
          <p:cNvPicPr>
            <a:picLocks noChangeAspect="1"/>
          </p:cNvPicPr>
          <p:nvPr/>
        </p:nvPicPr>
        <p:blipFill>
          <a:blip r:embed="rId5" cstate="print"/>
          <a:srcRect l="2223"/>
          <a:stretch>
            <a:fillRect/>
          </a:stretch>
        </p:blipFill>
        <p:spPr>
          <a:xfrm>
            <a:off x="6444208" y="2348880"/>
            <a:ext cx="1737786" cy="1184857"/>
          </a:xfrm>
          <a:prstGeom prst="rect">
            <a:avLst/>
          </a:prstGeom>
        </p:spPr>
      </p:pic>
      <p:pic>
        <p:nvPicPr>
          <p:cNvPr id="7" name="Рисунок 6" descr="00000238054_2.JPG"/>
          <p:cNvPicPr>
            <a:picLocks noChangeAspect="1"/>
          </p:cNvPicPr>
          <p:nvPr/>
        </p:nvPicPr>
        <p:blipFill>
          <a:blip r:embed="rId6" cstate="print"/>
          <a:srcRect l="25441" t="27168" r="34869" b="23220"/>
          <a:stretch>
            <a:fillRect/>
          </a:stretch>
        </p:blipFill>
        <p:spPr>
          <a:xfrm>
            <a:off x="4788024" y="3861048"/>
            <a:ext cx="2376264" cy="1980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1544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Сотейники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404664"/>
            <a:ext cx="4143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Кастрюли и котлы с крышками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645024"/>
            <a:ext cx="1507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Сковороды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418579"/>
              </p:ext>
            </p:extLst>
          </p:nvPr>
        </p:nvGraphicFramePr>
        <p:xfrm>
          <a:off x="251520" y="836712"/>
          <a:ext cx="3960440" cy="14143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90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Артикул</a:t>
                      </a:r>
                      <a:endParaRPr lang="ru-RU" sz="11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Диаметр</a:t>
                      </a:r>
                      <a:endParaRPr lang="ru-RU" sz="11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Высота, см</a:t>
                      </a:r>
                      <a:endParaRPr lang="ru-RU" sz="11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Объем,</a:t>
                      </a:r>
                      <a:r>
                        <a:rPr lang="ru-RU" sz="1100" baseline="0" dirty="0" smtClean="0"/>
                        <a:t> л</a:t>
                      </a:r>
                      <a:endParaRPr lang="ru-RU" sz="11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2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E_070014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1.4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2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E_110022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11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2.2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52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E_120030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18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52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E_140050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22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14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074304"/>
              </p:ext>
            </p:extLst>
          </p:nvPr>
        </p:nvGraphicFramePr>
        <p:xfrm>
          <a:off x="4644008" y="836712"/>
          <a:ext cx="4104456" cy="37656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26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761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Артикул</a:t>
                      </a:r>
                      <a:endParaRPr lang="ru-RU" sz="11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Диаметр</a:t>
                      </a:r>
                      <a:endParaRPr lang="ru-RU" sz="11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Высота, см</a:t>
                      </a:r>
                      <a:endParaRPr lang="ru-RU" sz="11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Объем,</a:t>
                      </a:r>
                      <a:r>
                        <a:rPr lang="ru-RU" sz="1100" baseline="0" dirty="0" smtClean="0"/>
                        <a:t> л</a:t>
                      </a:r>
                      <a:endParaRPr lang="ru-RU" sz="11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907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E_400028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14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2,8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07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E_200030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18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12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07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E_700050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17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07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E_500065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24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6,5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907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E_600080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26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907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E_400</a:t>
                      </a:r>
                      <a:r>
                        <a:rPr lang="ru-RU" sz="1050" dirty="0" smtClean="0"/>
                        <a:t>107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24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24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10,7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907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E_</a:t>
                      </a:r>
                      <a:r>
                        <a:rPr lang="ru-RU" sz="1050" dirty="0" smtClean="0"/>
                        <a:t>800140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32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18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14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907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E_</a:t>
                      </a:r>
                      <a:r>
                        <a:rPr lang="ru-RU" sz="1050" dirty="0" smtClean="0"/>
                        <a:t>900200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30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29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20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907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E_</a:t>
                      </a:r>
                      <a:r>
                        <a:rPr lang="ru-RU" sz="1050" dirty="0" smtClean="0"/>
                        <a:t>300230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36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23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23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907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E_</a:t>
                      </a:r>
                      <a:r>
                        <a:rPr lang="ru-RU" sz="1050" dirty="0" smtClean="0"/>
                        <a:t>500355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36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35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35,5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907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E_</a:t>
                      </a:r>
                      <a:r>
                        <a:rPr lang="ru-RU" sz="1050" dirty="0" smtClean="0"/>
                        <a:t>200400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40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32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40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907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E_</a:t>
                      </a:r>
                      <a:r>
                        <a:rPr lang="ru-RU" sz="1050" dirty="0" smtClean="0"/>
                        <a:t>800475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40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40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50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9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E_</a:t>
                      </a:r>
                      <a:r>
                        <a:rPr lang="ru-RU" sz="1050" dirty="0" smtClean="0"/>
                        <a:t>100560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48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31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56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600496"/>
              </p:ext>
            </p:extLst>
          </p:nvPr>
        </p:nvGraphicFramePr>
        <p:xfrm>
          <a:off x="395536" y="4005064"/>
          <a:ext cx="3240360" cy="1981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1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773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Артикул</a:t>
                      </a:r>
                      <a:endParaRPr lang="ru-RU" sz="11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Диаметр</a:t>
                      </a:r>
                      <a:endParaRPr lang="ru-RU" sz="11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Высота, см</a:t>
                      </a:r>
                      <a:endParaRPr lang="ru-RU" sz="11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Объем,</a:t>
                      </a:r>
                      <a:r>
                        <a:rPr lang="ru-RU" sz="1100" baseline="0" dirty="0" smtClean="0"/>
                        <a:t> л</a:t>
                      </a:r>
                      <a:endParaRPr lang="ru-RU" sz="11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E_</a:t>
                      </a:r>
                      <a:r>
                        <a:rPr lang="ru-RU" sz="1050" dirty="0" smtClean="0"/>
                        <a:t>500014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5</a:t>
                      </a:r>
                      <a:endParaRPr lang="ru-RU" sz="11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1.4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E_</a:t>
                      </a:r>
                      <a:r>
                        <a:rPr lang="ru-RU" sz="1050" dirty="0" smtClean="0"/>
                        <a:t>550023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24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5,5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r>
                        <a:rPr lang="ru-RU" sz="1100" dirty="0" smtClean="0"/>
                        <a:t>,3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E_</a:t>
                      </a:r>
                      <a:r>
                        <a:rPr lang="ru-RU" sz="1050" dirty="0" smtClean="0"/>
                        <a:t>550032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28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5,5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,2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E_</a:t>
                      </a:r>
                      <a:r>
                        <a:rPr lang="ru-RU" sz="1050" dirty="0" smtClean="0"/>
                        <a:t>650050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32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6,5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E_650061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36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6,5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6,1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E_</a:t>
                      </a:r>
                      <a:r>
                        <a:rPr lang="ru-RU" sz="1050" dirty="0" smtClean="0"/>
                        <a:t>700081</a:t>
                      </a:r>
                      <a:endParaRPr lang="ru-RU" sz="105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40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8,1</a:t>
                      </a:r>
                      <a:endParaRPr lang="ru-RU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" name="Рисунок 11" descr="00000238062_1.JPG"/>
          <p:cNvPicPr>
            <a:picLocks noChangeAspect="1"/>
          </p:cNvPicPr>
          <p:nvPr/>
        </p:nvPicPr>
        <p:blipFill>
          <a:blip r:embed="rId2" cstate="print"/>
          <a:srcRect l="15351" t="32281" r="3538" b="16926"/>
          <a:stretch>
            <a:fillRect/>
          </a:stretch>
        </p:blipFill>
        <p:spPr>
          <a:xfrm>
            <a:off x="683568" y="2276872"/>
            <a:ext cx="3104717" cy="1296144"/>
          </a:xfrm>
          <a:prstGeom prst="rect">
            <a:avLst/>
          </a:prstGeom>
        </p:spPr>
      </p:pic>
      <p:pic>
        <p:nvPicPr>
          <p:cNvPr id="13" name="Рисунок 12" descr="00000238046_3.JPG"/>
          <p:cNvPicPr>
            <a:picLocks noChangeAspect="1"/>
          </p:cNvPicPr>
          <p:nvPr/>
        </p:nvPicPr>
        <p:blipFill>
          <a:blip r:embed="rId3" cstate="print"/>
          <a:srcRect t="15792"/>
          <a:stretch>
            <a:fillRect/>
          </a:stretch>
        </p:blipFill>
        <p:spPr>
          <a:xfrm>
            <a:off x="6711912" y="4797153"/>
            <a:ext cx="2180567" cy="1224136"/>
          </a:xfrm>
          <a:prstGeom prst="rect">
            <a:avLst/>
          </a:prstGeom>
        </p:spPr>
      </p:pic>
      <p:pic>
        <p:nvPicPr>
          <p:cNvPr id="14" name="Рисунок 13" descr="00000238055_2.JPG"/>
          <p:cNvPicPr>
            <a:picLocks noChangeAspect="1"/>
          </p:cNvPicPr>
          <p:nvPr/>
        </p:nvPicPr>
        <p:blipFill>
          <a:blip r:embed="rId4" cstate="print"/>
          <a:srcRect l="5113" t="8657" r="1176" b="19288"/>
          <a:stretch>
            <a:fillRect/>
          </a:stretch>
        </p:blipFill>
        <p:spPr>
          <a:xfrm>
            <a:off x="3851920" y="4797152"/>
            <a:ext cx="2304256" cy="1181174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685800" y="-115396"/>
            <a:ext cx="7772400" cy="57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0097" y1="27692" x2="29126" y2="27692"/>
                        <a14:foregroundMark x1="71845" y1="73846" x2="71845" y2="73846"/>
                        <a14:foregroundMark x1="85761" y1="40513" x2="85761" y2="40513"/>
                        <a14:foregroundMark x1="79288" y1="50769" x2="79288" y2="50769"/>
                        <a14:foregroundMark x1="75081" y1="48205" x2="75081" y2="48205"/>
                        <a14:foregroundMark x1="75081" y1="43077" x2="75081" y2="43077"/>
                        <a14:foregroundMark x1="64725" y1="32821" x2="64725" y2="32821"/>
                        <a14:foregroundMark x1="61489" y1="32821" x2="61489" y2="32821"/>
                        <a14:foregroundMark x1="57605" y1="32821" x2="57605" y2="32821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28" y="5783448"/>
            <a:ext cx="1134340" cy="7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8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haracin.co.kr/new/img/product/pan/deluxe/02.jpg"/>
          <p:cNvPicPr>
            <a:picLocks noChangeAspect="1" noChangeArrowheads="1"/>
          </p:cNvPicPr>
          <p:nvPr/>
        </p:nvPicPr>
        <p:blipFill>
          <a:blip r:embed="rId2" cstate="print"/>
          <a:srcRect l="1604" t="58196" r="61636" b="27131"/>
          <a:stretch>
            <a:fillRect/>
          </a:stretch>
        </p:blipFill>
        <p:spPr bwMode="auto">
          <a:xfrm>
            <a:off x="395536" y="4005064"/>
            <a:ext cx="2641084" cy="1728192"/>
          </a:xfrm>
          <a:prstGeom prst="rect">
            <a:avLst/>
          </a:prstGeom>
          <a:noFill/>
        </p:spPr>
      </p:pic>
      <p:pic>
        <p:nvPicPr>
          <p:cNvPr id="9" name="Рисунок 8" descr="край_гастрика.jpg"/>
          <p:cNvPicPr>
            <a:picLocks noChangeAspect="1"/>
          </p:cNvPicPr>
          <p:nvPr/>
        </p:nvPicPr>
        <p:blipFill>
          <a:blip r:embed="rId3" cstate="print"/>
          <a:srcRect l="30652" r="35616" b="6575"/>
          <a:stretch>
            <a:fillRect/>
          </a:stretch>
        </p:blipFill>
        <p:spPr>
          <a:xfrm>
            <a:off x="3923928" y="3717032"/>
            <a:ext cx="1512168" cy="20162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 flipV="1">
            <a:off x="6444208" y="4293096"/>
            <a:ext cx="2196346" cy="149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6281" y="404664"/>
            <a:ext cx="852771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 smtClean="0">
                <a:ea typeface="Calibri" pitchFamily="34" charset="0"/>
                <a:cs typeface="Times New Roman" pitchFamily="18" charset="0"/>
              </a:rPr>
              <a:t>ГАСТРОЕМКОСТИ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Производство Китай;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Выполнены из нержавеющей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стали</a:t>
            </a:r>
            <a:r>
              <a:rPr lang="ru-RU" sz="1600" dirty="0" smtClean="0">
                <a:cs typeface="Arial" pitchFamily="34" charset="0"/>
              </a:rPr>
              <a:t>, </a:t>
            </a:r>
            <a:r>
              <a:rPr lang="ru-RU" sz="1600" dirty="0" smtClean="0">
                <a:cs typeface="Times New Roman" pitchFamily="18" charset="0"/>
              </a:rPr>
              <a:t>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лщина 0,8 мм;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Усиленная кромка;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Скругленные внутренние углы для удобства выгрузки продуктов;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Штабелируемость;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Подходят для всех технологических процессов (заморозка, хранение,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транспортировка, использование в печах и т.д.);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Широкий типоразмерный, в т.ч. перфорированные гастроёмкости, отдельно представлены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крышки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разделители; </a:t>
            </a:r>
            <a:endParaRPr lang="ru-RU" sz="1600" dirty="0" smtClean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ассортименте представлены гастроемкости из поликарбоната;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Цвета: прозрачный и черный.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85800" y="-115396"/>
            <a:ext cx="7772400" cy="57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0097" y1="27692" x2="29126" y2="27692"/>
                        <a14:foregroundMark x1="71845" y1="73846" x2="71845" y2="73846"/>
                        <a14:foregroundMark x1="85761" y1="40513" x2="85761" y2="40513"/>
                        <a14:foregroundMark x1="79288" y1="50769" x2="79288" y2="50769"/>
                        <a14:foregroundMark x1="75081" y1="48205" x2="75081" y2="48205"/>
                        <a14:foregroundMark x1="75081" y1="43077" x2="75081" y2="43077"/>
                        <a14:foregroundMark x1="64725" y1="32821" x2="64725" y2="32821"/>
                        <a14:foregroundMark x1="61489" y1="32821" x2="61489" y2="32821"/>
                        <a14:foregroundMark x1="57605" y1="32821" x2="57605" y2="32821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28" y="5783448"/>
            <a:ext cx="1134340" cy="7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8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characin.co.kr/new/img/product/pan/panacc/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9" t="28929" r="67110" b="58169"/>
          <a:stretch>
            <a:fillRect/>
          </a:stretch>
        </p:blipFill>
        <p:spPr bwMode="auto">
          <a:xfrm rot="1306799">
            <a:off x="6251302" y="2844255"/>
            <a:ext cx="2224215" cy="1716938"/>
          </a:xfrm>
          <a:prstGeom prst="rect">
            <a:avLst/>
          </a:prstGeom>
          <a:noFill/>
        </p:spPr>
      </p:pic>
      <p:pic>
        <p:nvPicPr>
          <p:cNvPr id="16388" name="Picture 4" descr="http://characin.co.kr/new/img/product/pan/regular/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t="4412" r="50746" b="79409"/>
          <a:stretch>
            <a:fillRect/>
          </a:stretch>
        </p:blipFill>
        <p:spPr bwMode="auto">
          <a:xfrm>
            <a:off x="5741983" y="1484784"/>
            <a:ext cx="2674115" cy="13681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620688"/>
            <a:ext cx="3254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GN 1/1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Глубина: 20, 40, 65, 100, 150, 200 мм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Крышка для </a:t>
            </a:r>
            <a:r>
              <a:rPr lang="en-US" sz="1400" dirty="0" smtClean="0">
                <a:solidFill>
                  <a:srgbClr val="000000"/>
                </a:solidFill>
              </a:rPr>
              <a:t>GN 1/1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3254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GN 1/2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Глубина: 20, 40, 65, 100, 150, 200 мм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Крышка для </a:t>
            </a:r>
            <a:r>
              <a:rPr lang="en-US" sz="1400" dirty="0" smtClean="0">
                <a:solidFill>
                  <a:srgbClr val="000000"/>
                </a:solidFill>
              </a:rPr>
              <a:t>GN 1/2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348880"/>
            <a:ext cx="3254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GN 1/3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Глубина: 20, 40, 65, 100, 150, 200 мм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Крышка для </a:t>
            </a:r>
            <a:r>
              <a:rPr lang="en-US" sz="1400" dirty="0" smtClean="0">
                <a:solidFill>
                  <a:srgbClr val="000000"/>
                </a:solidFill>
              </a:rPr>
              <a:t>GN 1/3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140968"/>
            <a:ext cx="2658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GN 1/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Глубина: 65, 100, 150, 200 мм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Крышка для </a:t>
            </a:r>
            <a:r>
              <a:rPr lang="en-US" sz="1400" dirty="0" smtClean="0">
                <a:solidFill>
                  <a:srgbClr val="000000"/>
                </a:solidFill>
              </a:rPr>
              <a:t>GN 1/4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933056"/>
            <a:ext cx="2658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GN 1/6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Глубина: 65, 100, 150, 200 мм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Крышка для </a:t>
            </a:r>
            <a:r>
              <a:rPr lang="en-US" sz="1400" dirty="0" smtClean="0">
                <a:solidFill>
                  <a:srgbClr val="000000"/>
                </a:solidFill>
              </a:rPr>
              <a:t>GN 1/6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725144"/>
            <a:ext cx="18629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GN 1/9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Глубина: 65, 100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мм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Крышка для </a:t>
            </a:r>
            <a:r>
              <a:rPr lang="en-US" sz="1400" dirty="0" smtClean="0">
                <a:solidFill>
                  <a:srgbClr val="000000"/>
                </a:solidFill>
              </a:rPr>
              <a:t>GN 1/9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4702497"/>
            <a:ext cx="3254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GN 2/3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Глубина: 20, 40, 65, 100, 150, 200 мм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Крышка для </a:t>
            </a:r>
            <a:r>
              <a:rPr lang="en-US" sz="1400" dirty="0" smtClean="0">
                <a:solidFill>
                  <a:srgbClr val="000000"/>
                </a:solidFill>
              </a:rPr>
              <a:t>GN 2/3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8" y="650478"/>
            <a:ext cx="33843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Перфорированные гастроемкости</a:t>
            </a:r>
          </a:p>
          <a:p>
            <a:endParaRPr lang="ru-RU" sz="1400" b="1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GN 1/</a:t>
            </a:r>
            <a:r>
              <a:rPr lang="ru-RU" sz="1400" dirty="0" smtClean="0">
                <a:solidFill>
                  <a:srgbClr val="000000"/>
                </a:solidFill>
              </a:rPr>
              <a:t>1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Глубина: 40, 65, 100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2924944"/>
            <a:ext cx="326595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Разделители (направляющие)</a:t>
            </a:r>
          </a:p>
          <a:p>
            <a:endParaRPr lang="ru-RU" sz="1400" b="1" dirty="0" smtClean="0">
              <a:solidFill>
                <a:srgbClr val="00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Для 1/1, 530 мм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Для 1/2, 325 мм </a:t>
            </a: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0097" y1="27692" x2="29126" y2="27692"/>
                        <a14:foregroundMark x1="71845" y1="73846" x2="71845" y2="73846"/>
                        <a14:foregroundMark x1="85761" y1="40513" x2="85761" y2="40513"/>
                        <a14:foregroundMark x1="79288" y1="50769" x2="79288" y2="50769"/>
                        <a14:foregroundMark x1="75081" y1="48205" x2="75081" y2="48205"/>
                        <a14:foregroundMark x1="75081" y1="43077" x2="75081" y2="43077"/>
                        <a14:foregroundMark x1="64725" y1="32821" x2="64725" y2="32821"/>
                        <a14:foregroundMark x1="61489" y1="32821" x2="61489" y2="32821"/>
                        <a14:foregroundMark x1="57605" y1="32821" x2="57605" y2="32821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28" y="5783448"/>
            <a:ext cx="1134340" cy="7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85800" y="-115396"/>
            <a:ext cx="7772400" cy="57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5761" y="5602862"/>
            <a:ext cx="25299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GN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Глубина: 20,40,65, 100, 150 мм</a:t>
            </a:r>
          </a:p>
        </p:txBody>
      </p:sp>
    </p:spTree>
    <p:extLst>
      <p:ext uri="{BB962C8B-B14F-4D97-AF65-F5344CB8AC3E}">
        <p14:creationId xmlns:p14="http://schemas.microsoft.com/office/powerpoint/2010/main" val="10108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0097" y1="27692" x2="29126" y2="27692"/>
                        <a14:foregroundMark x1="71845" y1="73846" x2="71845" y2="73846"/>
                        <a14:foregroundMark x1="85761" y1="40513" x2="85761" y2="40513"/>
                        <a14:foregroundMark x1="79288" y1="50769" x2="79288" y2="50769"/>
                        <a14:foregroundMark x1="75081" y1="48205" x2="75081" y2="48205"/>
                        <a14:foregroundMark x1="75081" y1="43077" x2="75081" y2="43077"/>
                        <a14:foregroundMark x1="64725" y1="32821" x2="64725" y2="32821"/>
                        <a14:foregroundMark x1="61489" y1="32821" x2="61489" y2="32821"/>
                        <a14:foregroundMark x1="57605" y1="32821" x2="57605" y2="32821"/>
                      </a14:backgroundRemoval>
                    </a14:imgEffect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28" y="5783448"/>
            <a:ext cx="1134340" cy="71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85800" y="-115396"/>
            <a:ext cx="7772400" cy="575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EKSI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434990"/>
              </p:ext>
            </p:extLst>
          </p:nvPr>
        </p:nvGraphicFramePr>
        <p:xfrm>
          <a:off x="347287" y="2060848"/>
          <a:ext cx="8208911" cy="389009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332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7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4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Артикул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Размер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Глубина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Цвет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EK-P112 clear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Гастроемкость 1/1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65 мм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прозрачный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EK-P114 clear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Гастроемкость 1/1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100 мм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прозрачный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EK-P118 clear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Гастроемкость 1/1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200 мм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прозрачный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EK-P122 clear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Гастроемкость 1/2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65 мм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прозрачный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EK-P122 black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Гастроемкость 1/2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65 мм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черный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EK-P124 clear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Гастроемкость 1/2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100 мм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прозрачный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EK-P128 clear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Гастроемкость 1/2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200 мм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прозрачный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EK-P132 clear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Гастроемкость 1/3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65 мм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прозрачный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EK-P134 clear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Гастроемкость 1/3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100 мм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прозрачный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EK-P136 clear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Гастроемкость 1/3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150 мм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прозрачный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EK-P142 clear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Гастроемкость 1/4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65 мм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прозрачный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EK-P144 clear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</a:rPr>
                        <a:t>Гастроемкость</a:t>
                      </a:r>
                      <a:r>
                        <a:rPr lang="ru-RU" sz="1000" u="none" strike="noStrike" dirty="0">
                          <a:effectLst/>
                        </a:rPr>
                        <a:t> 1/4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100 мм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прозрачный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EK-P11HC clear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Крышка с ручками 1/1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прозрачный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EK-P12HC clear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Крышка с ручками 1/2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прозрачный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EK-P12SL white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Крышка герметичная 1/2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белый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EK-P13HC clear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Крышка с ручками 1/3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прозрачный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EK-P14HC clear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Крышка с ручками 1/4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прозрачный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85" marR="8485" marT="848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548680"/>
            <a:ext cx="9145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Гастронормируемые лотки  из поликарбоната идеально подходят для выкладки, хранения и транспортировки продуктов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r>
              <a:rPr lang="ru-RU" sz="1600" dirty="0" smtClean="0"/>
              <a:t>Представлен широкий </a:t>
            </a:r>
            <a:r>
              <a:rPr lang="ru-RU" sz="1600" dirty="0"/>
              <a:t>ассортимент лотков</a:t>
            </a:r>
            <a:r>
              <a:rPr lang="en-US" sz="1600" dirty="0"/>
              <a:t> </a:t>
            </a:r>
            <a:r>
              <a:rPr lang="en-US" sz="1600" dirty="0" err="1"/>
              <a:t>Eksi</a:t>
            </a:r>
            <a:r>
              <a:rPr lang="ru-RU" sz="1600" dirty="0"/>
              <a:t>, выполненных по стандарту </a:t>
            </a:r>
            <a:r>
              <a:rPr lang="en-US" sz="1600" dirty="0" err="1"/>
              <a:t>Gastronorm</a:t>
            </a:r>
            <a:r>
              <a:rPr lang="ru-RU" sz="1600" dirty="0"/>
              <a:t> из прозрачного или черного поликарбоната. Этот материал отличает высокая </a:t>
            </a:r>
            <a:r>
              <a:rPr lang="ru-RU" sz="1600" dirty="0" err="1"/>
              <a:t>ударопрочность</a:t>
            </a:r>
            <a:r>
              <a:rPr lang="ru-RU" sz="1600" dirty="0"/>
              <a:t> и гигиеничность.</a:t>
            </a:r>
            <a:r>
              <a:rPr lang="ru-RU" sz="1600" dirty="0" smtClean="0"/>
              <a:t> </a:t>
            </a:r>
            <a:r>
              <a:rPr lang="ru-RU" sz="1600" dirty="0"/>
              <a:t>Легкие, прочные, штабелируемые. Прозрачный цвет позволяет без труда идентифицировать, какие продукты находятся внутри лотка. Термостойкость от -40 до +99С.</a:t>
            </a:r>
          </a:p>
        </p:txBody>
      </p:sp>
    </p:spTree>
    <p:extLst>
      <p:ext uri="{BB962C8B-B14F-4D97-AF65-F5344CB8AC3E}">
        <p14:creationId xmlns:p14="http://schemas.microsoft.com/office/powerpoint/2010/main" val="125423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12453</TotalTime>
  <Words>2246</Words>
  <Application>Microsoft Office PowerPoint</Application>
  <PresentationFormat>Экран (4:3)</PresentationFormat>
  <Paragraphs>599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Comic Sans MS</vt:lpstr>
      <vt:lpstr>Impact</vt:lpstr>
      <vt:lpstr>Times New Roman</vt:lpstr>
      <vt:lpstr>Wingdings</vt:lpstr>
      <vt:lpstr>NewsPrint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Булгатова Мария Викторовна</dc:creator>
  <cp:lastModifiedBy>Катя Самаркина</cp:lastModifiedBy>
  <cp:revision>610</cp:revision>
  <dcterms:modified xsi:type="dcterms:W3CDTF">2017-11-20T09:32:23Z</dcterms:modified>
</cp:coreProperties>
</file>