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81" r:id="rId3"/>
    <p:sldId id="291" r:id="rId4"/>
    <p:sldId id="296" r:id="rId5"/>
    <p:sldId id="303" r:id="rId6"/>
    <p:sldId id="304" r:id="rId7"/>
    <p:sldId id="308" r:id="rId8"/>
    <p:sldId id="309" r:id="rId9"/>
    <p:sldId id="278" r:id="rId10"/>
    <p:sldId id="261" r:id="rId11"/>
    <p:sldId id="263" r:id="rId12"/>
    <p:sldId id="264" r:id="rId13"/>
    <p:sldId id="299" r:id="rId14"/>
    <p:sldId id="267" r:id="rId15"/>
    <p:sldId id="279" r:id="rId16"/>
    <p:sldId id="268" r:id="rId17"/>
    <p:sldId id="280" r:id="rId18"/>
  </p:sldIdLst>
  <p:sldSz cx="6858000" cy="9144000" type="screen4x3"/>
  <p:notesSz cx="9926638" cy="6797675"/>
  <p:defaultTextStyle>
    <a:defPPr>
      <a:defRPr lang="tr-T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4AA"/>
    <a:srgbClr val="0066CC"/>
    <a:srgbClr val="3366FF"/>
    <a:srgbClr val="0066FF"/>
    <a:srgbClr val="000099"/>
    <a:srgbClr val="EAEAEA"/>
    <a:srgbClr val="DDDDDD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3654" autoAdjust="0"/>
  </p:normalViewPr>
  <p:slideViewPr>
    <p:cSldViewPr>
      <p:cViewPr>
        <p:scale>
          <a:sx n="75" d="100"/>
          <a:sy n="75" d="100"/>
        </p:scale>
        <p:origin x="-3384" y="-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CF533-63AB-43AA-AC16-04186F663C6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57FEB-5460-4C05-9C2A-9A1EA343E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005B9-DE63-42D0-A73D-4E7C3ECAAE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342900" y="2133600"/>
            <a:ext cx="6172200" cy="6034088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9F4C5-50F6-4B6B-9C26-838FA79459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7E500-F6D3-4508-BAE4-D071958CBA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3505200" y="2133600"/>
            <a:ext cx="3009900" cy="29400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3505200" y="5226050"/>
            <a:ext cx="3009900" cy="29416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E2145-2B2A-403C-8D11-D52B92871A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3009900" cy="29400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3505200" y="2133600"/>
            <a:ext cx="3009900" cy="29400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342900" y="5226050"/>
            <a:ext cx="3009900" cy="29416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505200" y="5226050"/>
            <a:ext cx="3009900" cy="29416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19E62-86A3-45A0-80C9-0F18AE8C23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56A88-3BA2-4C40-A435-C119FB3E77F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A79F0-2ACB-4205-A0C4-23B977F3B3C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735E1-1D9D-46A0-98F6-6193D3E9CF4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2C0ED-908B-46DA-ACC4-9C6B3DC491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6B41B-98E5-4749-8965-A1D0BC0C17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9AC4-5E34-4AA7-928C-463AF9D618E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45BCC-780F-476B-88C0-6EEBC09CBA7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132F2-E78A-43C3-8C20-C67B4FEB9C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6511A-834C-47C3-877D-107A83847D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A34C685-F27F-491B-86FB-B652E4239EE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0.png"/><Relationship Id="rId3" Type="http://schemas.openxmlformats.org/officeDocument/2006/relationships/hyperlink" Target="http://www.oztiryakiler.com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25.png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4"/>
          <p:cNvGrpSpPr>
            <a:grpSpLocks/>
          </p:cNvGrpSpPr>
          <p:nvPr/>
        </p:nvGrpSpPr>
        <p:grpSpPr bwMode="auto">
          <a:xfrm>
            <a:off x="241300" y="6437325"/>
            <a:ext cx="6356350" cy="296863"/>
            <a:chOff x="119" y="4468"/>
            <a:chExt cx="4004" cy="187"/>
          </a:xfrm>
        </p:grpSpPr>
        <p:sp>
          <p:nvSpPr>
            <p:cNvPr id="13639" name="Rectangle 5"/>
            <p:cNvSpPr>
              <a:spLocks noChangeArrowheads="1"/>
            </p:cNvSpPr>
            <p:nvPr/>
          </p:nvSpPr>
          <p:spPr bwMode="auto">
            <a:xfrm>
              <a:off x="131" y="4468"/>
              <a:ext cx="3992" cy="1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640" name="Text Box 6"/>
            <p:cNvSpPr txBox="1">
              <a:spLocks noChangeArrowheads="1"/>
            </p:cNvSpPr>
            <p:nvPr/>
          </p:nvSpPr>
          <p:spPr bwMode="auto">
            <a:xfrm>
              <a:off x="119" y="4481"/>
              <a:ext cx="86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1200" b="1" dirty="0" smtClean="0"/>
                <a:t>ГОД ВЫПУСКА</a:t>
              </a:r>
              <a:r>
                <a:rPr lang="en-US" sz="1200" b="1" dirty="0" smtClean="0"/>
                <a:t>:</a:t>
              </a:r>
              <a:endParaRPr lang="en-US" sz="1200" b="1" dirty="0"/>
            </a:p>
          </p:txBody>
        </p:sp>
        <p:sp>
          <p:nvSpPr>
            <p:cNvPr id="13641" name="Text Box 7"/>
            <p:cNvSpPr txBox="1">
              <a:spLocks noChangeArrowheads="1"/>
            </p:cNvSpPr>
            <p:nvPr/>
          </p:nvSpPr>
          <p:spPr bwMode="auto">
            <a:xfrm>
              <a:off x="2750" y="4481"/>
              <a:ext cx="110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1200" b="1" dirty="0" smtClean="0"/>
                <a:t>СЕРИЙНЫЙ НОМЕР</a:t>
              </a:r>
              <a:r>
                <a:rPr lang="tr-TR" sz="1200" b="1" dirty="0" smtClean="0"/>
                <a:t>:</a:t>
              </a:r>
              <a:endParaRPr lang="en-US" sz="1200" b="1" dirty="0"/>
            </a:p>
          </p:txBody>
        </p:sp>
      </p:grpSp>
      <p:grpSp>
        <p:nvGrpSpPr>
          <p:cNvPr id="1030" name="Group 8"/>
          <p:cNvGrpSpPr>
            <a:grpSpLocks/>
          </p:cNvGrpSpPr>
          <p:nvPr/>
        </p:nvGrpSpPr>
        <p:grpSpPr bwMode="auto">
          <a:xfrm>
            <a:off x="476250" y="1836738"/>
            <a:ext cx="5976938" cy="142875"/>
            <a:chOff x="300" y="1474"/>
            <a:chExt cx="3765" cy="91"/>
          </a:xfrm>
        </p:grpSpPr>
        <p:sp>
          <p:nvSpPr>
            <p:cNvPr id="13637" name="Rectangle 9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638" name="Line 10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260350" y="8027988"/>
            <a:ext cx="6337300" cy="4572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900" b="1" dirty="0" smtClean="0"/>
              <a:t>МЕСТО ПРОИЗВОДСТВА</a:t>
            </a:r>
            <a:r>
              <a:rPr lang="en-US" sz="1000" dirty="0" smtClean="0"/>
              <a:t>: </a:t>
            </a:r>
            <a:r>
              <a:rPr lang="tr-TR" sz="900" dirty="0" smtClean="0"/>
              <a:t>Cumhuriyet Mah.</a:t>
            </a:r>
            <a:r>
              <a:rPr lang="en-US" sz="900" dirty="0" smtClean="0"/>
              <a:t> Eski Hadımköy Yolu </a:t>
            </a:r>
            <a:r>
              <a:rPr lang="ru-RU" sz="900" dirty="0" smtClean="0"/>
              <a:t>№</a:t>
            </a:r>
            <a:r>
              <a:rPr lang="tr-TR" sz="900" dirty="0" smtClean="0"/>
              <a:t>:29/A</a:t>
            </a:r>
            <a:r>
              <a:rPr lang="en-US" sz="900" dirty="0" smtClean="0"/>
              <a:t> </a:t>
            </a:r>
            <a:r>
              <a:rPr lang="ru-RU" sz="900" dirty="0" smtClean="0"/>
              <a:t>Бююкчекмедже Стамбул/ТУРЦИЯ</a:t>
            </a:r>
            <a:endParaRPr lang="en-US" sz="900" dirty="0" smtClean="0"/>
          </a:p>
          <a:p>
            <a:r>
              <a:rPr lang="en-US" sz="1000" b="1" dirty="0" smtClean="0"/>
              <a:t>                             </a:t>
            </a:r>
            <a:r>
              <a:rPr lang="ru-RU" sz="1000" dirty="0" smtClean="0"/>
              <a:t>Тел.</a:t>
            </a:r>
            <a:r>
              <a:rPr lang="en-US" sz="1000" dirty="0" smtClean="0"/>
              <a:t>: 0090 212 886 78 00 (8 Hat-Lines)   </a:t>
            </a:r>
            <a:r>
              <a:rPr lang="ru-RU" sz="1000" dirty="0" smtClean="0"/>
              <a:t>Факс</a:t>
            </a:r>
            <a:r>
              <a:rPr lang="en-US" sz="1000" dirty="0" smtClean="0"/>
              <a:t>: 0090 212 886 66 29</a:t>
            </a:r>
            <a:endParaRPr lang="en-US" sz="100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0963" y="8550553"/>
            <a:ext cx="25981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tr-TR" sz="1100" b="1" dirty="0">
                <a:latin typeface="Verdana" pitchFamily="34" charset="0"/>
              </a:rPr>
              <a:t> </a:t>
            </a:r>
            <a:r>
              <a:rPr lang="ru-RU" sz="1200" b="1" dirty="0" smtClean="0"/>
              <a:t>Дата публикации</a:t>
            </a:r>
            <a:r>
              <a:rPr lang="en-US" sz="1200" dirty="0" smtClean="0"/>
              <a:t> </a:t>
            </a:r>
            <a:r>
              <a:rPr lang="tr-TR" sz="1200" dirty="0" smtClean="0"/>
              <a:t>:</a:t>
            </a:r>
            <a:r>
              <a:rPr lang="tr-TR" dirty="0" smtClean="0"/>
              <a:t> </a:t>
            </a:r>
            <a:r>
              <a:rPr lang="tr-TR" sz="1100" b="1" dirty="0" smtClean="0">
                <a:latin typeface="Verdana" pitchFamily="34" charset="0"/>
              </a:rPr>
              <a:t>01.01.2013</a:t>
            </a:r>
            <a:endParaRPr lang="en-US" sz="1100" b="1" dirty="0">
              <a:latin typeface="Verdana" pitchFamily="34" charset="0"/>
            </a:endParaRPr>
          </a:p>
        </p:txBody>
      </p:sp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3068638" y="8604250"/>
            <a:ext cx="14911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1100" b="1" dirty="0" smtClean="0">
                <a:latin typeface="Verdana" pitchFamily="34" charset="0"/>
              </a:rPr>
              <a:t>ВЕРСИЯ </a:t>
            </a:r>
            <a:r>
              <a:rPr lang="tr-TR" sz="1100" b="1" dirty="0" smtClean="0">
                <a:latin typeface="Verdana" pitchFamily="34" charset="0"/>
              </a:rPr>
              <a:t>:V13.01</a:t>
            </a:r>
            <a:endParaRPr lang="tr-TR" sz="1100" b="1" dirty="0">
              <a:latin typeface="Verdana" pitchFamily="34" charset="0"/>
            </a:endParaRPr>
          </a:p>
        </p:txBody>
      </p:sp>
      <p:sp>
        <p:nvSpPr>
          <p:cNvPr id="1034" name="Text Box 14"/>
          <p:cNvSpPr txBox="1">
            <a:spLocks noChangeArrowheads="1"/>
          </p:cNvSpPr>
          <p:nvPr/>
        </p:nvSpPr>
        <p:spPr bwMode="auto">
          <a:xfrm>
            <a:off x="5638800" y="8605838"/>
            <a:ext cx="1021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1200" b="1" dirty="0" smtClean="0"/>
              <a:t>Стр.1 из</a:t>
            </a:r>
            <a:r>
              <a:rPr lang="en-US" sz="1200" b="1" dirty="0" smtClean="0"/>
              <a:t> </a:t>
            </a:r>
            <a:r>
              <a:rPr lang="tr-TR" sz="1200" b="1" dirty="0" smtClean="0"/>
              <a:t>17</a:t>
            </a:r>
            <a:endParaRPr lang="en-US" sz="1200" b="1" dirty="0"/>
          </a:p>
          <a:p>
            <a:pPr algn="l"/>
            <a:endParaRPr lang="tr-TR" sz="1200" b="1" dirty="0">
              <a:latin typeface="Verdana" pitchFamily="34" charset="0"/>
            </a:endParaRPr>
          </a:p>
        </p:txBody>
      </p:sp>
      <p:sp>
        <p:nvSpPr>
          <p:cNvPr id="1035" name="Text Box 16"/>
          <p:cNvSpPr txBox="1">
            <a:spLocks noChangeArrowheads="1"/>
          </p:cNvSpPr>
          <p:nvPr/>
        </p:nvSpPr>
        <p:spPr bwMode="auto">
          <a:xfrm>
            <a:off x="-242888" y="1501775"/>
            <a:ext cx="71008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lang="tr-TR" sz="2400" b="1" dirty="0">
                <a:solidFill>
                  <a:schemeClr val="tx2"/>
                </a:solidFill>
              </a:rPr>
              <a:t>        </a:t>
            </a:r>
            <a:r>
              <a:rPr lang="ru-RU" sz="2400" b="1" dirty="0" smtClean="0">
                <a:solidFill>
                  <a:schemeClr val="tx2"/>
                </a:solidFill>
              </a:rPr>
              <a:t>ФРИТЮРНИЦА 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ru-RU" sz="2400" b="1" dirty="0" smtClean="0">
                <a:solidFill>
                  <a:schemeClr val="tx2"/>
                </a:solidFill>
              </a:rPr>
              <a:t>ЭЛЕКТРИЧЕСКАЯ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tr-TR" sz="2400" b="1" dirty="0">
              <a:solidFill>
                <a:schemeClr val="tx2"/>
              </a:solidFill>
            </a:endParaRPr>
          </a:p>
        </p:txBody>
      </p:sp>
      <p:sp>
        <p:nvSpPr>
          <p:cNvPr id="1036" name="Text Box 17"/>
          <p:cNvSpPr txBox="1">
            <a:spLocks noChangeArrowheads="1"/>
          </p:cNvSpPr>
          <p:nvPr/>
        </p:nvSpPr>
        <p:spPr bwMode="auto">
          <a:xfrm>
            <a:off x="2643182" y="2000232"/>
            <a:ext cx="3927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/>
              <a:t>РУКОВОДСТВО ПОЛЬЗОВАТЕЛЯ</a:t>
            </a:r>
            <a:endParaRPr lang="tr-TR" b="1" dirty="0"/>
          </a:p>
        </p:txBody>
      </p:sp>
      <p:sp>
        <p:nvSpPr>
          <p:cNvPr id="1037" name="Rectangle 18"/>
          <p:cNvSpPr>
            <a:spLocks noChangeArrowheads="1"/>
          </p:cNvSpPr>
          <p:nvPr/>
        </p:nvSpPr>
        <p:spPr bwMode="auto">
          <a:xfrm>
            <a:off x="260350" y="8388350"/>
            <a:ext cx="6337300" cy="214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000" dirty="0" smtClean="0"/>
              <a:t>Сайт в интернете</a:t>
            </a:r>
            <a:r>
              <a:rPr lang="en-US" sz="1000" dirty="0" smtClean="0"/>
              <a:t>:</a:t>
            </a:r>
            <a:r>
              <a:rPr lang="en-US" dirty="0" smtClean="0"/>
              <a:t> </a:t>
            </a:r>
            <a:r>
              <a:rPr lang="tr-TR" sz="1100" dirty="0">
                <a:hlinkClick r:id="rId3"/>
              </a:rPr>
              <a:t>www.oztiryakiler.com</a:t>
            </a:r>
            <a:r>
              <a:rPr lang="tr-TR" sz="1100" dirty="0"/>
              <a:t>             e-mail: export@oztiryakiler.com.tr</a:t>
            </a:r>
          </a:p>
        </p:txBody>
      </p:sp>
      <p:pic>
        <p:nvPicPr>
          <p:cNvPr id="1038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4763" y="5148263"/>
            <a:ext cx="1150937" cy="1146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39" name="Rectangle 26"/>
          <p:cNvSpPr>
            <a:spLocks noChangeArrowheads="1"/>
          </p:cNvSpPr>
          <p:nvPr/>
        </p:nvSpPr>
        <p:spPr bwMode="auto">
          <a:xfrm>
            <a:off x="0" y="36385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040" name="Rectangle 28"/>
          <p:cNvSpPr>
            <a:spLocks noChangeArrowheads="1"/>
          </p:cNvSpPr>
          <p:nvPr/>
        </p:nvSpPr>
        <p:spPr bwMode="auto">
          <a:xfrm>
            <a:off x="0" y="3976688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041" name="Rectangle 30"/>
          <p:cNvSpPr>
            <a:spLocks noChangeArrowheads="1"/>
          </p:cNvSpPr>
          <p:nvPr/>
        </p:nvSpPr>
        <p:spPr bwMode="auto">
          <a:xfrm>
            <a:off x="0" y="3795713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366" name="Text Box 1382"/>
          <p:cNvSpPr txBox="1">
            <a:spLocks noChangeArrowheads="1"/>
          </p:cNvSpPr>
          <p:nvPr/>
        </p:nvSpPr>
        <p:spPr bwMode="auto">
          <a:xfrm>
            <a:off x="260350" y="7661275"/>
            <a:ext cx="6337300" cy="276999"/>
          </a:xfrm>
          <a:prstGeom prst="rect">
            <a:avLst/>
          </a:prstGeom>
          <a:noFill/>
          <a:ln w="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/>
              <a:t>ПРОИЗВОДИТЕЛЬ</a:t>
            </a:r>
            <a:r>
              <a:rPr lang="en-US" sz="1200" dirty="0" smtClean="0"/>
              <a:t>	</a:t>
            </a:r>
            <a:r>
              <a:rPr lang="tr-TR" sz="1200" dirty="0" smtClean="0"/>
              <a:t>: </a:t>
            </a:r>
            <a:r>
              <a:rPr lang="tr-TR" sz="1000" b="1" dirty="0"/>
              <a:t>ÖZTİRYAKİLER MADENİ EŞYA SAN. ve TİC.A.Ş.</a:t>
            </a:r>
          </a:p>
        </p:txBody>
      </p:sp>
      <p:sp>
        <p:nvSpPr>
          <p:cNvPr id="1367" name="Oval 1384"/>
          <p:cNvSpPr>
            <a:spLocks noChangeArrowheads="1"/>
          </p:cNvSpPr>
          <p:nvPr/>
        </p:nvSpPr>
        <p:spPr bwMode="gray">
          <a:xfrm>
            <a:off x="2852738" y="428625"/>
            <a:ext cx="1219200" cy="665163"/>
          </a:xfrm>
          <a:prstGeom prst="ellipse">
            <a:avLst/>
          </a:prstGeom>
          <a:solidFill>
            <a:srgbClr val="333399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anchor="ctr"/>
          <a:lstStyle/>
          <a:p>
            <a:r>
              <a:rPr lang="tr-TR" sz="3200" dirty="0">
                <a:solidFill>
                  <a:srgbClr val="FFFFFF"/>
                </a:solidFill>
                <a:latin typeface="+mj-lt"/>
              </a:rPr>
              <a:t>ozti</a:t>
            </a:r>
            <a:endParaRPr lang="tr-TR" dirty="0">
              <a:latin typeface="+mj-lt"/>
            </a:endParaRPr>
          </a:p>
        </p:txBody>
      </p:sp>
      <p:sp>
        <p:nvSpPr>
          <p:cNvPr id="1368" name="Rectangle 1387"/>
          <p:cNvSpPr>
            <a:spLocks noChangeArrowheads="1"/>
          </p:cNvSpPr>
          <p:nvPr/>
        </p:nvSpPr>
        <p:spPr bwMode="auto">
          <a:xfrm>
            <a:off x="260350" y="6732588"/>
            <a:ext cx="6337300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369" name="Picture 1388" descr="퀀֓퀈֓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7338" y="6948488"/>
            <a:ext cx="9366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0" name="Picture 138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05488" y="6877050"/>
            <a:ext cx="4016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1" name="Picture 1391" descr="倀֔倈֔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41663" y="6932613"/>
            <a:ext cx="935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8" name="Object 1392"/>
          <p:cNvGraphicFramePr>
            <a:graphicFrameLocks noChangeAspect="1"/>
          </p:cNvGraphicFramePr>
          <p:nvPr/>
        </p:nvGraphicFramePr>
        <p:xfrm>
          <a:off x="490538" y="6948488"/>
          <a:ext cx="561975" cy="428625"/>
        </p:xfrm>
        <a:graphic>
          <a:graphicData uri="http://schemas.openxmlformats.org/presentationml/2006/ole">
            <p:oleObj spid="_x0000_s1038" name="Resim" r:id="rId8" imgW="563174" imgH="429950" progId="Word.Picture.8">
              <p:embed/>
            </p:oleObj>
          </a:graphicData>
        </a:graphic>
      </p:graphicFrame>
      <p:pic>
        <p:nvPicPr>
          <p:cNvPr id="1372" name="Picture 139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52963" y="6924675"/>
            <a:ext cx="7207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35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6672" y="2267744"/>
            <a:ext cx="1850844" cy="1656184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pic>
        <p:nvPicPr>
          <p:cNvPr id="2053" name="Picture 135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88197" y="2339182"/>
            <a:ext cx="2357012" cy="1872778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pic>
        <p:nvPicPr>
          <p:cNvPr id="2054" name="Picture 135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60648" y="4139952"/>
            <a:ext cx="1800361" cy="2141316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pic>
        <p:nvPicPr>
          <p:cNvPr id="2055" name="Picture 135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64904" y="4139952"/>
            <a:ext cx="2088232" cy="225506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3" name="Group 4"/>
          <p:cNvGrpSpPr>
            <a:grpSpLocks/>
          </p:cNvGrpSpPr>
          <p:nvPr/>
        </p:nvGrpSpPr>
        <p:grpSpPr bwMode="auto">
          <a:xfrm>
            <a:off x="404813" y="827088"/>
            <a:ext cx="5976937" cy="144462"/>
            <a:chOff x="300" y="1474"/>
            <a:chExt cx="3765" cy="91"/>
          </a:xfrm>
        </p:grpSpPr>
        <p:sp>
          <p:nvSpPr>
            <p:cNvPr id="7192" name="Rectangle 5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93" name="Line 6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7174" name="Group 7"/>
          <p:cNvGrpSpPr>
            <a:grpSpLocks/>
          </p:cNvGrpSpPr>
          <p:nvPr/>
        </p:nvGrpSpPr>
        <p:grpSpPr bwMode="auto">
          <a:xfrm>
            <a:off x="0" y="8462963"/>
            <a:ext cx="6858000" cy="69850"/>
            <a:chOff x="0" y="5103"/>
            <a:chExt cx="4320" cy="45"/>
          </a:xfrm>
        </p:grpSpPr>
        <p:sp>
          <p:nvSpPr>
            <p:cNvPr id="7190" name="Line 8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191" name="Line 9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7175" name="Rectangle 1874"/>
          <p:cNvSpPr>
            <a:spLocks noGrp="1" noChangeArrowheads="1"/>
          </p:cNvSpPr>
          <p:nvPr>
            <p:ph type="title"/>
          </p:nvPr>
        </p:nvSpPr>
        <p:spPr>
          <a:xfrm>
            <a:off x="342900" y="-612775"/>
            <a:ext cx="6172200" cy="1524000"/>
          </a:xfrm>
          <a:noFill/>
        </p:spPr>
        <p:txBody>
          <a:bodyPr anchor="b"/>
          <a:lstStyle/>
          <a:p>
            <a:pPr algn="l" eaLnBrk="1" hangingPunct="1"/>
            <a:r>
              <a:rPr lang="ru-RU" sz="2000" b="1" dirty="0" smtClean="0">
                <a:solidFill>
                  <a:schemeClr val="tx1"/>
                </a:solidFill>
              </a:rPr>
              <a:t>ИНФОРМАЦИЯ ПО ТЕХНИКЕ БЕЗОПАСНОСТИ</a:t>
            </a:r>
            <a:endParaRPr lang="tr-TR" sz="2000" b="1" dirty="0" smtClean="0"/>
          </a:p>
        </p:txBody>
      </p:sp>
      <p:pic>
        <p:nvPicPr>
          <p:cNvPr id="7176" name="Picture 188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89588" y="1547813"/>
            <a:ext cx="865187" cy="727075"/>
          </a:xfrm>
          <a:noFill/>
          <a:ln w="38100">
            <a:solidFill>
              <a:schemeClr val="tx1"/>
            </a:solidFill>
          </a:ln>
        </p:spPr>
      </p:pic>
      <p:sp>
        <p:nvSpPr>
          <p:cNvPr id="7177" name="Rectangle 1876"/>
          <p:cNvSpPr>
            <a:spLocks noChangeArrowheads="1"/>
          </p:cNvSpPr>
          <p:nvPr/>
        </p:nvSpPr>
        <p:spPr bwMode="auto">
          <a:xfrm>
            <a:off x="260350" y="900113"/>
            <a:ext cx="50974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tr-TR" dirty="0"/>
              <a:t>☞ </a:t>
            </a:r>
            <a:r>
              <a:rPr lang="ru-RU" sz="1400" dirty="0" smtClean="0"/>
              <a:t>Устройство должно работать только под вытяжкой</a:t>
            </a:r>
            <a:r>
              <a:rPr lang="en-US" sz="1400" dirty="0" smtClean="0"/>
              <a:t>.</a:t>
            </a:r>
            <a:endParaRPr lang="tr-TR" sz="1400" dirty="0"/>
          </a:p>
        </p:txBody>
      </p:sp>
      <p:sp>
        <p:nvSpPr>
          <p:cNvPr id="7178" name="Rectangle 1877"/>
          <p:cNvSpPr>
            <a:spLocks noChangeArrowheads="1"/>
          </p:cNvSpPr>
          <p:nvPr/>
        </p:nvSpPr>
        <p:spPr bwMode="auto">
          <a:xfrm>
            <a:off x="260350" y="1403350"/>
            <a:ext cx="47529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dirty="0"/>
              <a:t>☞ </a:t>
            </a:r>
            <a:r>
              <a:rPr lang="ru-RU" sz="1400" dirty="0" smtClean="0"/>
              <a:t>Вблизи прибора не должны находиться никакие виды горючего твердого или жидкого </a:t>
            </a:r>
            <a:r>
              <a:rPr lang="en-US" sz="1400" dirty="0" smtClean="0"/>
              <a:t>(</a:t>
            </a:r>
            <a:r>
              <a:rPr lang="ru-RU" sz="1400" dirty="0" smtClean="0"/>
              <a:t>ткани</a:t>
            </a:r>
            <a:r>
              <a:rPr lang="en-US" sz="1400" dirty="0" smtClean="0"/>
              <a:t>, </a:t>
            </a:r>
            <a:r>
              <a:rPr lang="ru-RU" sz="1400" dirty="0" smtClean="0"/>
              <a:t>спирт и производные</a:t>
            </a:r>
            <a:r>
              <a:rPr lang="en-US" sz="1400" dirty="0" smtClean="0"/>
              <a:t>, </a:t>
            </a:r>
            <a:r>
              <a:rPr lang="ru-RU" sz="1400" dirty="0" smtClean="0"/>
              <a:t>нефтехимическая продукция</a:t>
            </a:r>
            <a:r>
              <a:rPr lang="en-US" sz="1400" dirty="0" smtClean="0"/>
              <a:t>, </a:t>
            </a:r>
            <a:r>
              <a:rPr lang="ru-RU" sz="1400" dirty="0" smtClean="0"/>
              <a:t>деревянные или пластиковые материалы</a:t>
            </a:r>
            <a:r>
              <a:rPr lang="en-US" sz="1400" dirty="0" smtClean="0"/>
              <a:t>, </a:t>
            </a:r>
            <a:r>
              <a:rPr lang="ru-RU" sz="1400" dirty="0" smtClean="0"/>
              <a:t>колоды</a:t>
            </a:r>
            <a:r>
              <a:rPr lang="en-US" sz="1400" dirty="0" smtClean="0"/>
              <a:t>, </a:t>
            </a:r>
            <a:r>
              <a:rPr lang="ru-RU" sz="1400" dirty="0" smtClean="0"/>
              <a:t>занавески и др.)</a:t>
            </a:r>
            <a:r>
              <a:rPr lang="en-US" sz="1400" dirty="0" smtClean="0"/>
              <a:t>.</a:t>
            </a:r>
            <a:r>
              <a:rPr lang="tr-TR" sz="1400" dirty="0" smtClean="0"/>
              <a:t> </a:t>
            </a:r>
            <a:endParaRPr lang="tr-TR" sz="1400" dirty="0"/>
          </a:p>
        </p:txBody>
      </p:sp>
      <p:sp>
        <p:nvSpPr>
          <p:cNvPr id="7179" name="Rectangle 1878"/>
          <p:cNvSpPr>
            <a:spLocks noChangeArrowheads="1"/>
          </p:cNvSpPr>
          <p:nvPr/>
        </p:nvSpPr>
        <p:spPr bwMode="auto">
          <a:xfrm>
            <a:off x="214290" y="2643174"/>
            <a:ext cx="460851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dirty="0"/>
              <a:t>☞ </a:t>
            </a:r>
            <a:r>
              <a:rPr lang="ru-RU" sz="1400" dirty="0" smtClean="0"/>
              <a:t>Устройство можно эксплуатировать одновременно с другими нашими приборами</a:t>
            </a:r>
            <a:r>
              <a:rPr lang="en-US" sz="1400" smtClean="0"/>
              <a:t>.</a:t>
            </a:r>
            <a:endParaRPr lang="tr-TR" sz="1400" dirty="0"/>
          </a:p>
          <a:p>
            <a:pPr algn="l"/>
            <a:r>
              <a:rPr lang="tr-TR" dirty="0" smtClean="0"/>
              <a:t>☞  </a:t>
            </a:r>
            <a:r>
              <a:rPr lang="ru-RU" sz="1400" dirty="0" smtClean="0"/>
              <a:t>Электроприбор запрещено погружать в воду.</a:t>
            </a:r>
            <a:endParaRPr lang="tr-TR" sz="1400" dirty="0"/>
          </a:p>
        </p:txBody>
      </p:sp>
      <p:sp>
        <p:nvSpPr>
          <p:cNvPr id="7180" name="Rectangle 1879"/>
          <p:cNvSpPr>
            <a:spLocks noChangeArrowheads="1"/>
          </p:cNvSpPr>
          <p:nvPr/>
        </p:nvSpPr>
        <p:spPr bwMode="auto">
          <a:xfrm>
            <a:off x="260350" y="3563938"/>
            <a:ext cx="46190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dirty="0"/>
              <a:t>☞ </a:t>
            </a:r>
            <a:r>
              <a:rPr lang="ru-RU" sz="1400" dirty="0" smtClean="0"/>
              <a:t>Не промывайте устройство водой под давлением</a:t>
            </a:r>
            <a:endParaRPr lang="tr-TR" sz="1400" dirty="0"/>
          </a:p>
        </p:txBody>
      </p:sp>
      <p:sp>
        <p:nvSpPr>
          <p:cNvPr id="7181" name="Rectangle 1880"/>
          <p:cNvSpPr>
            <a:spLocks noChangeArrowheads="1"/>
          </p:cNvSpPr>
          <p:nvPr/>
        </p:nvSpPr>
        <p:spPr bwMode="auto">
          <a:xfrm>
            <a:off x="260350" y="3924300"/>
            <a:ext cx="467995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dirty="0"/>
              <a:t>☞ </a:t>
            </a:r>
            <a:r>
              <a:rPr lang="ru-RU" sz="1400" dirty="0" smtClean="0"/>
              <a:t>Данное оборудование должно быть установлено в соответствии с действующими нормативными документами и эксплуатироваться только в хорошо проветриваемых местах.  Перед установкой и использованием прибора изучите инструкции.</a:t>
            </a:r>
            <a:r>
              <a:rPr lang="tr-TR" sz="1400" dirty="0" smtClean="0"/>
              <a:t> </a:t>
            </a:r>
            <a:endParaRPr lang="tr-TR" sz="1400" dirty="0"/>
          </a:p>
        </p:txBody>
      </p:sp>
      <p:pic>
        <p:nvPicPr>
          <p:cNvPr id="7182" name="Picture 1888" descr="ὐ԰὘԰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6563" y="2555875"/>
            <a:ext cx="947737" cy="939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183" name="Rectangle 1896"/>
          <p:cNvSpPr>
            <a:spLocks noChangeArrowheads="1"/>
          </p:cNvSpPr>
          <p:nvPr/>
        </p:nvSpPr>
        <p:spPr bwMode="auto">
          <a:xfrm>
            <a:off x="214290" y="5143504"/>
            <a:ext cx="535785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tr-TR" dirty="0" smtClean="0"/>
              <a:t>☞ </a:t>
            </a:r>
            <a:r>
              <a:rPr lang="ru-RU" sz="1400" dirty="0" smtClean="0"/>
              <a:t>Данное оборудование предназначено для промышленного использования и должно эксплуатироваться  только специально обученным персоналом</a:t>
            </a:r>
            <a:endParaRPr lang="tr-TR" sz="1400" u="sng" dirty="0"/>
          </a:p>
        </p:txBody>
      </p:sp>
      <p:sp>
        <p:nvSpPr>
          <p:cNvPr id="7184" name="Text Box 1901"/>
          <p:cNvSpPr txBox="1">
            <a:spLocks noChangeArrowheads="1"/>
          </p:cNvSpPr>
          <p:nvPr/>
        </p:nvSpPr>
        <p:spPr bwMode="auto">
          <a:xfrm>
            <a:off x="6196013" y="8821738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10/17</a:t>
            </a:r>
            <a:endParaRPr lang="tr-TR" sz="800" b="1" dirty="0">
              <a:latin typeface="Verdana" pitchFamily="34" charset="0"/>
            </a:endParaRPr>
          </a:p>
        </p:txBody>
      </p:sp>
      <p:graphicFrame>
        <p:nvGraphicFramePr>
          <p:cNvPr id="7170" name="Object 190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589588" y="3779838"/>
          <a:ext cx="1006475" cy="1001712"/>
        </p:xfrm>
        <a:graphic>
          <a:graphicData uri="http://schemas.openxmlformats.org/presentationml/2006/ole">
            <p:oleObj spid="_x0000_s7188" name="Bit Eşlem Resmi" r:id="rId5" imgW="2333333" imgH="2324424" progId="PBrush">
              <p:embed/>
            </p:oleObj>
          </a:graphicData>
        </a:graphic>
      </p:graphicFrame>
      <p:graphicFrame>
        <p:nvGraphicFramePr>
          <p:cNvPr id="7171" name="Object 1905"/>
          <p:cNvGraphicFramePr>
            <a:graphicFrameLocks noChangeAspect="1"/>
          </p:cNvGraphicFramePr>
          <p:nvPr/>
        </p:nvGraphicFramePr>
        <p:xfrm>
          <a:off x="5229225" y="900113"/>
          <a:ext cx="1457325" cy="552450"/>
        </p:xfrm>
        <a:graphic>
          <a:graphicData uri="http://schemas.openxmlformats.org/presentationml/2006/ole">
            <p:oleObj spid="_x0000_s7189" name="Bit Eşlem Resmi" r:id="rId6" imgW="1457143" imgH="552527" progId="PBrush">
              <p:embed/>
            </p:oleObj>
          </a:graphicData>
        </a:graphic>
      </p:graphicFrame>
      <p:sp>
        <p:nvSpPr>
          <p:cNvPr id="7185" name="Rectangle 1907"/>
          <p:cNvSpPr>
            <a:spLocks noChangeArrowheads="1"/>
          </p:cNvSpPr>
          <p:nvPr/>
        </p:nvSpPr>
        <p:spPr bwMode="auto">
          <a:xfrm>
            <a:off x="214290" y="5929322"/>
            <a:ext cx="48577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tr-TR" dirty="0" smtClean="0"/>
              <a:t>☞ </a:t>
            </a:r>
            <a:r>
              <a:rPr lang="ru-RU" sz="1400" dirty="0" smtClean="0"/>
              <a:t>Оборудование не должно эксплуатироваться третьими лицами, кроме специалистов производителя или обслуживающего персонала. </a:t>
            </a:r>
            <a:endParaRPr lang="tr-TR" sz="1400" dirty="0"/>
          </a:p>
        </p:txBody>
      </p:sp>
      <p:sp>
        <p:nvSpPr>
          <p:cNvPr id="7186" name="Rectangle 1909"/>
          <p:cNvSpPr>
            <a:spLocks noChangeArrowheads="1"/>
          </p:cNvSpPr>
          <p:nvPr/>
        </p:nvSpPr>
        <p:spPr bwMode="auto">
          <a:xfrm>
            <a:off x="214290" y="6643702"/>
            <a:ext cx="53292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dirty="0"/>
              <a:t>☞</a:t>
            </a:r>
            <a:r>
              <a:rPr lang="tr-TR" b="1" dirty="0"/>
              <a:t>  </a:t>
            </a:r>
            <a:r>
              <a:rPr lang="ru-RU" sz="1400" dirty="0" smtClean="0"/>
              <a:t>Если во время использования на пол было пролито масло, его необходимо вытереть</a:t>
            </a:r>
            <a:r>
              <a:rPr lang="en-US" sz="1400" dirty="0" smtClean="0"/>
              <a:t>. </a:t>
            </a:r>
            <a:r>
              <a:rPr lang="ru-RU" sz="1400" dirty="0" smtClean="0"/>
              <a:t>Иначе пол будет скользким.</a:t>
            </a:r>
            <a:endParaRPr lang="tr-TR" sz="1400" dirty="0"/>
          </a:p>
        </p:txBody>
      </p:sp>
      <p:sp>
        <p:nvSpPr>
          <p:cNvPr id="7187" name="Rectangle 1910"/>
          <p:cNvSpPr>
            <a:spLocks noChangeArrowheads="1"/>
          </p:cNvSpPr>
          <p:nvPr/>
        </p:nvSpPr>
        <p:spPr bwMode="auto">
          <a:xfrm>
            <a:off x="214290" y="7143768"/>
            <a:ext cx="49688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dirty="0"/>
              <a:t>☞  </a:t>
            </a:r>
            <a:r>
              <a:rPr lang="ru-RU" sz="1400" dirty="0" smtClean="0"/>
              <a:t>В случае возгорания на месте эксплуатации оборудования необходимо действовать без паники, перекрыть газовые клапаны, отключить электропитание и воспользоваться огнетушителем. Запрещается использовать воду при тушении пожара.</a:t>
            </a:r>
            <a:endParaRPr lang="tr-TR" sz="1400" dirty="0" smtClean="0"/>
          </a:p>
          <a:p>
            <a:pPr algn="l"/>
            <a:endParaRPr lang="tr-TR" sz="1400" dirty="0"/>
          </a:p>
        </p:txBody>
      </p:sp>
      <p:pic>
        <p:nvPicPr>
          <p:cNvPr id="7188" name="Picture 19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73725" y="6227763"/>
            <a:ext cx="923925" cy="8572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189" name="Picture 19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95950" y="7308850"/>
            <a:ext cx="901700" cy="86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7172" name="Object 1913"/>
          <p:cNvGraphicFramePr>
            <a:graphicFrameLocks noChangeAspect="1"/>
          </p:cNvGraphicFramePr>
          <p:nvPr/>
        </p:nvGraphicFramePr>
        <p:xfrm>
          <a:off x="5734050" y="5076825"/>
          <a:ext cx="738188" cy="779463"/>
        </p:xfrm>
        <a:graphic>
          <a:graphicData uri="http://schemas.openxmlformats.org/presentationml/2006/ole">
            <p:oleObj spid="_x0000_s7190" name="Bit Eşlem Resmi" r:id="rId9" imgW="2029108" imgH="2190476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Group 44"/>
          <p:cNvGrpSpPr>
            <a:grpSpLocks/>
          </p:cNvGrpSpPr>
          <p:nvPr/>
        </p:nvGrpSpPr>
        <p:grpSpPr bwMode="auto">
          <a:xfrm>
            <a:off x="404813" y="827088"/>
            <a:ext cx="5976937" cy="144462"/>
            <a:chOff x="300" y="1474"/>
            <a:chExt cx="3765" cy="91"/>
          </a:xfrm>
        </p:grpSpPr>
        <p:sp>
          <p:nvSpPr>
            <p:cNvPr id="8233" name="Rectangle 45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234" name="Line 46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8196" name="Group 47"/>
          <p:cNvGrpSpPr>
            <a:grpSpLocks/>
          </p:cNvGrpSpPr>
          <p:nvPr/>
        </p:nvGrpSpPr>
        <p:grpSpPr bwMode="auto">
          <a:xfrm>
            <a:off x="0" y="8462963"/>
            <a:ext cx="6858000" cy="69850"/>
            <a:chOff x="0" y="5103"/>
            <a:chExt cx="4320" cy="45"/>
          </a:xfrm>
        </p:grpSpPr>
        <p:sp>
          <p:nvSpPr>
            <p:cNvPr id="8231" name="Line 48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32" name="Line 49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8197" name="Rectangle 53"/>
          <p:cNvSpPr>
            <a:spLocks noGrp="1" noChangeArrowheads="1"/>
          </p:cNvSpPr>
          <p:nvPr>
            <p:ph type="title"/>
          </p:nvPr>
        </p:nvSpPr>
        <p:spPr>
          <a:xfrm>
            <a:off x="260350" y="-623888"/>
            <a:ext cx="6172200" cy="1524001"/>
          </a:xfrm>
          <a:noFill/>
        </p:spPr>
        <p:txBody>
          <a:bodyPr anchor="b"/>
          <a:lstStyle/>
          <a:p>
            <a:pPr algn="l" eaLnBrk="1" hangingPunct="1"/>
            <a:r>
              <a:rPr lang="ru-RU" sz="2300" b="1" dirty="0" smtClean="0"/>
              <a:t>ТРАНСПОРТИРОВКА И ПЕРЕМЕЩЕНИЕ</a:t>
            </a:r>
            <a:endParaRPr lang="tr-TR" sz="2300" dirty="0" smtClean="0"/>
          </a:p>
        </p:txBody>
      </p:sp>
      <p:sp>
        <p:nvSpPr>
          <p:cNvPr id="8198" name="Rectangle 54"/>
          <p:cNvSpPr>
            <a:spLocks noChangeArrowheads="1"/>
          </p:cNvSpPr>
          <p:nvPr/>
        </p:nvSpPr>
        <p:spPr bwMode="auto">
          <a:xfrm>
            <a:off x="333375" y="6445250"/>
            <a:ext cx="60483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500" dirty="0" smtClean="0"/>
              <a:t>☞ </a:t>
            </a:r>
            <a:r>
              <a:rPr lang="ru-RU" sz="1500" dirty="0" smtClean="0"/>
              <a:t>Устройство необходимо расположить на подставке с применением рабочей силы.</a:t>
            </a:r>
            <a:endParaRPr lang="tr-TR" sz="1500" dirty="0" smtClean="0"/>
          </a:p>
          <a:p>
            <a:pPr algn="l"/>
            <a:r>
              <a:rPr lang="en-US" sz="1500" dirty="0" smtClean="0"/>
              <a:t>☞ </a:t>
            </a:r>
            <a:r>
              <a:rPr lang="ru-RU" sz="1500" dirty="0" smtClean="0"/>
              <a:t>Вилы погрузчика поместить под  оборудование.</a:t>
            </a:r>
            <a:r>
              <a:rPr lang="en-US" sz="1500" dirty="0" smtClean="0"/>
              <a:t> </a:t>
            </a:r>
          </a:p>
          <a:p>
            <a:pPr algn="l"/>
            <a:r>
              <a:rPr lang="en-US" sz="1500" dirty="0" smtClean="0"/>
              <a:t>☞ </a:t>
            </a:r>
            <a:r>
              <a:rPr lang="ru-RU" sz="1500" dirty="0" smtClean="0"/>
              <a:t>Если место транспортировки расположено далеко</a:t>
            </a:r>
            <a:r>
              <a:rPr lang="en-US" sz="1500" dirty="0" smtClean="0"/>
              <a:t>, </a:t>
            </a:r>
            <a:r>
              <a:rPr lang="ru-RU" sz="1500" dirty="0" smtClean="0"/>
              <a:t>устройство необходимо перемещать медленно,  а сам прибор должен быть закреплен на подставке, или поддерживаться во избежание толчков</a:t>
            </a:r>
            <a:r>
              <a:rPr lang="en-US" sz="1500" dirty="0" smtClean="0"/>
              <a:t>.</a:t>
            </a:r>
          </a:p>
          <a:p>
            <a:pPr algn="l"/>
            <a:r>
              <a:rPr lang="en-US" sz="1500" dirty="0" smtClean="0"/>
              <a:t>☞ </a:t>
            </a:r>
            <a:r>
              <a:rPr lang="ru-RU" sz="1500" dirty="0" smtClean="0"/>
              <a:t>При перемещении не ударяйте и не бросайте оборудование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sp>
        <p:nvSpPr>
          <p:cNvPr id="8199" name="Rectangle 747"/>
          <p:cNvSpPr>
            <a:spLocks noChangeArrowheads="1"/>
          </p:cNvSpPr>
          <p:nvPr/>
        </p:nvSpPr>
        <p:spPr bwMode="auto">
          <a:xfrm>
            <a:off x="1643050" y="4752975"/>
            <a:ext cx="4954600" cy="161582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tr-TR" sz="1500" dirty="0">
                <a:latin typeface="Verdana" pitchFamily="34" charset="0"/>
              </a:rPr>
              <a:t>               </a:t>
            </a:r>
            <a:r>
              <a:rPr lang="ru-RU" sz="1400" dirty="0" smtClean="0"/>
              <a:t>СМЕНА РАСПОЛОЖЕНИЯ</a:t>
            </a:r>
            <a:r>
              <a:rPr lang="en-US" sz="1400" dirty="0" smtClean="0"/>
              <a:t>;  </a:t>
            </a:r>
          </a:p>
          <a:p>
            <a:pPr algn="l"/>
            <a:r>
              <a:rPr lang="ru-RU" sz="1400" dirty="0" smtClean="0"/>
              <a:t>                       Оборудование устанавливается только                </a:t>
            </a:r>
          </a:p>
          <a:p>
            <a:pPr algn="l"/>
            <a:r>
              <a:rPr lang="ru-RU" sz="1400" dirty="0" smtClean="0"/>
              <a:t>          уполномоченным обслуживающим  персоналом</a:t>
            </a:r>
            <a:r>
              <a:rPr lang="tr-TR" sz="1400" dirty="0" smtClean="0"/>
              <a:t>.</a:t>
            </a:r>
            <a:r>
              <a:rPr lang="en-US" sz="1400" dirty="0" smtClean="0"/>
              <a:t> </a:t>
            </a:r>
            <a:r>
              <a:rPr lang="ru-RU" sz="1400" dirty="0" smtClean="0"/>
              <a:t>  </a:t>
            </a:r>
          </a:p>
          <a:p>
            <a:pPr algn="l"/>
            <a:r>
              <a:rPr lang="ru-RU" sz="1400" dirty="0" smtClean="0"/>
              <a:t>     ЗАПРЕЩАЕТСЯ ПЕРЕМЕЩЕНИЕ В ИНЫЕ МЕСТА</a:t>
            </a:r>
            <a:r>
              <a:rPr lang="en-US" sz="1400" dirty="0" smtClean="0"/>
              <a:t>, </a:t>
            </a:r>
            <a:r>
              <a:rPr lang="ru-RU" sz="1400" dirty="0" smtClean="0"/>
              <a:t> </a:t>
            </a:r>
          </a:p>
          <a:p>
            <a:pPr algn="l"/>
            <a:r>
              <a:rPr lang="ru-RU" sz="1400" dirty="0" smtClean="0"/>
              <a:t>             ЗАПРЕЩАЕТСЯ УДЛИНЕНИЕ ИЛИ ЗАМЕНА СИЛОВЫХ КАБЕЛЕЙ кем-либо, кроме уполномоченного      </a:t>
            </a:r>
          </a:p>
          <a:p>
            <a:pPr algn="l"/>
            <a:r>
              <a:rPr lang="ru-RU" sz="1400" dirty="0" smtClean="0"/>
              <a:t>                            обслуживающего персонала.  </a:t>
            </a:r>
            <a:endParaRPr lang="en-US" sz="1400" dirty="0"/>
          </a:p>
        </p:txBody>
      </p:sp>
      <p:sp>
        <p:nvSpPr>
          <p:cNvPr id="8200" name="Text Box 2118"/>
          <p:cNvSpPr txBox="1">
            <a:spLocks noChangeArrowheads="1"/>
          </p:cNvSpPr>
          <p:nvPr/>
        </p:nvSpPr>
        <p:spPr bwMode="auto">
          <a:xfrm>
            <a:off x="6196013" y="8821738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11/17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8201" name="Rectangle 2121"/>
          <p:cNvSpPr>
            <a:spLocks noChangeArrowheads="1"/>
          </p:cNvSpPr>
          <p:nvPr/>
        </p:nvSpPr>
        <p:spPr bwMode="auto">
          <a:xfrm>
            <a:off x="0" y="3614738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8202" name="Line 2539"/>
          <p:cNvSpPr>
            <a:spLocks noChangeShapeType="1"/>
          </p:cNvSpPr>
          <p:nvPr/>
        </p:nvSpPr>
        <p:spPr bwMode="auto">
          <a:xfrm flipH="1" flipV="1">
            <a:off x="4068763" y="2998788"/>
            <a:ext cx="15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203" name="Freeform 2570"/>
          <p:cNvSpPr>
            <a:spLocks/>
          </p:cNvSpPr>
          <p:nvPr/>
        </p:nvSpPr>
        <p:spPr bwMode="auto">
          <a:xfrm>
            <a:off x="4181475" y="2730500"/>
            <a:ext cx="1588" cy="4763"/>
          </a:xfrm>
          <a:custGeom>
            <a:avLst/>
            <a:gdLst>
              <a:gd name="T0" fmla="*/ 100113 w 23"/>
              <a:gd name="T1" fmla="*/ 327997 h 22"/>
              <a:gd name="T2" fmla="*/ 76293 w 23"/>
              <a:gd name="T3" fmla="*/ 234470 h 22"/>
              <a:gd name="T4" fmla="*/ 0 w 23"/>
              <a:gd name="T5" fmla="*/ 0 h 22"/>
              <a:gd name="T6" fmla="*/ 23820 w 23"/>
              <a:gd name="T7" fmla="*/ 468723 h 22"/>
              <a:gd name="T8" fmla="*/ 66765 w 23"/>
              <a:gd name="T9" fmla="*/ 890681 h 22"/>
              <a:gd name="T10" fmla="*/ 109641 w 23"/>
              <a:gd name="T11" fmla="*/ 1031190 h 22"/>
              <a:gd name="T12" fmla="*/ 100113 w 23"/>
              <a:gd name="T13" fmla="*/ 327997 h 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"/>
              <a:gd name="T22" fmla="*/ 0 h 22"/>
              <a:gd name="T23" fmla="*/ 23 w 23"/>
              <a:gd name="T24" fmla="*/ 22 h 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" h="22">
                <a:moveTo>
                  <a:pt x="21" y="7"/>
                </a:moveTo>
                <a:lnTo>
                  <a:pt x="16" y="5"/>
                </a:lnTo>
                <a:lnTo>
                  <a:pt x="0" y="0"/>
                </a:lnTo>
                <a:lnTo>
                  <a:pt x="5" y="10"/>
                </a:lnTo>
                <a:lnTo>
                  <a:pt x="14" y="19"/>
                </a:lnTo>
                <a:lnTo>
                  <a:pt x="23" y="22"/>
                </a:lnTo>
                <a:lnTo>
                  <a:pt x="21" y="7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04" name="Freeform 2571"/>
          <p:cNvSpPr>
            <a:spLocks/>
          </p:cNvSpPr>
          <p:nvPr/>
        </p:nvSpPr>
        <p:spPr bwMode="auto">
          <a:xfrm>
            <a:off x="4179888" y="2722563"/>
            <a:ext cx="3175" cy="9525"/>
          </a:xfrm>
          <a:custGeom>
            <a:avLst/>
            <a:gdLst>
              <a:gd name="T0" fmla="*/ 212831 w 30"/>
              <a:gd name="T1" fmla="*/ 0 h 113"/>
              <a:gd name="T2" fmla="*/ 89641 w 30"/>
              <a:gd name="T3" fmla="*/ 14245 h 113"/>
              <a:gd name="T4" fmla="*/ 89641 w 30"/>
              <a:gd name="T5" fmla="*/ 177603 h 113"/>
              <a:gd name="T6" fmla="*/ 0 w 30"/>
              <a:gd name="T7" fmla="*/ 142116 h 113"/>
              <a:gd name="T8" fmla="*/ 0 w 30"/>
              <a:gd name="T9" fmla="*/ 227336 h 113"/>
              <a:gd name="T10" fmla="*/ 89641 w 30"/>
              <a:gd name="T11" fmla="*/ 255826 h 113"/>
              <a:gd name="T12" fmla="*/ 89641 w 30"/>
              <a:gd name="T13" fmla="*/ 632359 h 113"/>
              <a:gd name="T14" fmla="*/ 89641 w 30"/>
              <a:gd name="T15" fmla="*/ 675011 h 113"/>
              <a:gd name="T16" fmla="*/ 100859 w 30"/>
              <a:gd name="T17" fmla="*/ 767395 h 113"/>
              <a:gd name="T18" fmla="*/ 280035 w 30"/>
              <a:gd name="T19" fmla="*/ 802882 h 113"/>
              <a:gd name="T20" fmla="*/ 235268 w 30"/>
              <a:gd name="T21" fmla="*/ 781556 h 113"/>
              <a:gd name="T22" fmla="*/ 224049 w 30"/>
              <a:gd name="T23" fmla="*/ 753149 h 113"/>
              <a:gd name="T24" fmla="*/ 212831 w 30"/>
              <a:gd name="T25" fmla="*/ 682091 h 113"/>
              <a:gd name="T26" fmla="*/ 212831 w 30"/>
              <a:gd name="T27" fmla="*/ 312639 h 113"/>
              <a:gd name="T28" fmla="*/ 336021 w 30"/>
              <a:gd name="T29" fmla="*/ 355291 h 113"/>
              <a:gd name="T30" fmla="*/ 336021 w 30"/>
              <a:gd name="T31" fmla="*/ 269987 h 113"/>
              <a:gd name="T32" fmla="*/ 212831 w 30"/>
              <a:gd name="T33" fmla="*/ 220255 h 113"/>
              <a:gd name="T34" fmla="*/ 212831 w 30"/>
              <a:gd name="T35" fmla="*/ 0 h 1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0"/>
              <a:gd name="T55" fmla="*/ 0 h 113"/>
              <a:gd name="T56" fmla="*/ 30 w 30"/>
              <a:gd name="T57" fmla="*/ 113 h 1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0" h="113">
                <a:moveTo>
                  <a:pt x="19" y="0"/>
                </a:moveTo>
                <a:lnTo>
                  <a:pt x="8" y="2"/>
                </a:lnTo>
                <a:lnTo>
                  <a:pt x="8" y="25"/>
                </a:lnTo>
                <a:lnTo>
                  <a:pt x="0" y="20"/>
                </a:lnTo>
                <a:lnTo>
                  <a:pt x="0" y="32"/>
                </a:lnTo>
                <a:lnTo>
                  <a:pt x="8" y="36"/>
                </a:lnTo>
                <a:lnTo>
                  <a:pt x="8" y="89"/>
                </a:lnTo>
                <a:lnTo>
                  <a:pt x="8" y="95"/>
                </a:lnTo>
                <a:lnTo>
                  <a:pt x="9" y="108"/>
                </a:lnTo>
                <a:lnTo>
                  <a:pt x="25" y="113"/>
                </a:lnTo>
                <a:lnTo>
                  <a:pt x="21" y="110"/>
                </a:lnTo>
                <a:lnTo>
                  <a:pt x="20" y="106"/>
                </a:lnTo>
                <a:lnTo>
                  <a:pt x="19" y="96"/>
                </a:lnTo>
                <a:lnTo>
                  <a:pt x="19" y="44"/>
                </a:lnTo>
                <a:lnTo>
                  <a:pt x="30" y="50"/>
                </a:lnTo>
                <a:lnTo>
                  <a:pt x="30" y="38"/>
                </a:lnTo>
                <a:lnTo>
                  <a:pt x="19" y="31"/>
                </a:lnTo>
                <a:lnTo>
                  <a:pt x="19" y="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05" name="Freeform 2572"/>
          <p:cNvSpPr>
            <a:spLocks/>
          </p:cNvSpPr>
          <p:nvPr/>
        </p:nvSpPr>
        <p:spPr bwMode="auto">
          <a:xfrm>
            <a:off x="4184650" y="2732088"/>
            <a:ext cx="6350" cy="4762"/>
          </a:xfrm>
          <a:custGeom>
            <a:avLst/>
            <a:gdLst>
              <a:gd name="T0" fmla="*/ 604620 w 51"/>
              <a:gd name="T1" fmla="*/ 126034 h 30"/>
              <a:gd name="T2" fmla="*/ 589056 w 51"/>
              <a:gd name="T3" fmla="*/ 226830 h 30"/>
              <a:gd name="T4" fmla="*/ 511611 w 51"/>
              <a:gd name="T5" fmla="*/ 403183 h 30"/>
              <a:gd name="T6" fmla="*/ 480608 w 51"/>
              <a:gd name="T7" fmla="*/ 403183 h 30"/>
              <a:gd name="T8" fmla="*/ 341032 w 51"/>
              <a:gd name="T9" fmla="*/ 352706 h 30"/>
              <a:gd name="T10" fmla="*/ 0 w 51"/>
              <a:gd name="T11" fmla="*/ 0 h 30"/>
              <a:gd name="T12" fmla="*/ 62006 w 51"/>
              <a:gd name="T13" fmla="*/ 201591 h 30"/>
              <a:gd name="T14" fmla="*/ 186018 w 51"/>
              <a:gd name="T15" fmla="*/ 478740 h 30"/>
              <a:gd name="T16" fmla="*/ 341032 w 51"/>
              <a:gd name="T17" fmla="*/ 655093 h 30"/>
              <a:gd name="T18" fmla="*/ 356596 w 51"/>
              <a:gd name="T19" fmla="*/ 680331 h 30"/>
              <a:gd name="T20" fmla="*/ 511611 w 51"/>
              <a:gd name="T21" fmla="*/ 755888 h 30"/>
              <a:gd name="T22" fmla="*/ 635623 w 51"/>
              <a:gd name="T23" fmla="*/ 755888 h 30"/>
              <a:gd name="T24" fmla="*/ 728631 w 51"/>
              <a:gd name="T25" fmla="*/ 629854 h 30"/>
              <a:gd name="T26" fmla="*/ 790637 w 51"/>
              <a:gd name="T27" fmla="*/ 377944 h 30"/>
              <a:gd name="T28" fmla="*/ 604620 w 51"/>
              <a:gd name="T29" fmla="*/ 126034 h 3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1"/>
              <a:gd name="T46" fmla="*/ 0 h 30"/>
              <a:gd name="T47" fmla="*/ 51 w 51"/>
              <a:gd name="T48" fmla="*/ 30 h 3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1" h="30">
                <a:moveTo>
                  <a:pt x="39" y="5"/>
                </a:moveTo>
                <a:lnTo>
                  <a:pt x="38" y="9"/>
                </a:lnTo>
                <a:lnTo>
                  <a:pt x="33" y="16"/>
                </a:lnTo>
                <a:lnTo>
                  <a:pt x="31" y="16"/>
                </a:lnTo>
                <a:lnTo>
                  <a:pt x="22" y="14"/>
                </a:lnTo>
                <a:lnTo>
                  <a:pt x="0" y="0"/>
                </a:lnTo>
                <a:lnTo>
                  <a:pt x="4" y="8"/>
                </a:lnTo>
                <a:lnTo>
                  <a:pt x="12" y="19"/>
                </a:lnTo>
                <a:lnTo>
                  <a:pt x="22" y="26"/>
                </a:lnTo>
                <a:lnTo>
                  <a:pt x="23" y="27"/>
                </a:lnTo>
                <a:lnTo>
                  <a:pt x="33" y="30"/>
                </a:lnTo>
                <a:lnTo>
                  <a:pt x="41" y="30"/>
                </a:lnTo>
                <a:lnTo>
                  <a:pt x="47" y="25"/>
                </a:lnTo>
                <a:lnTo>
                  <a:pt x="51" y="15"/>
                </a:lnTo>
                <a:lnTo>
                  <a:pt x="39" y="5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06" name="Freeform 2573"/>
          <p:cNvSpPr>
            <a:spLocks/>
          </p:cNvSpPr>
          <p:nvPr/>
        </p:nvSpPr>
        <p:spPr bwMode="auto">
          <a:xfrm>
            <a:off x="4183063" y="2727325"/>
            <a:ext cx="7937" cy="7938"/>
          </a:xfrm>
          <a:custGeom>
            <a:avLst/>
            <a:gdLst>
              <a:gd name="T0" fmla="*/ 157549 w 60"/>
              <a:gd name="T1" fmla="*/ 0 h 84"/>
              <a:gd name="T2" fmla="*/ 69978 w 60"/>
              <a:gd name="T3" fmla="*/ 53582 h 84"/>
              <a:gd name="T4" fmla="*/ 17461 w 60"/>
              <a:gd name="T5" fmla="*/ 142884 h 84"/>
              <a:gd name="T6" fmla="*/ 0 w 60"/>
              <a:gd name="T7" fmla="*/ 276790 h 84"/>
              <a:gd name="T8" fmla="*/ 17461 w 60"/>
              <a:gd name="T9" fmla="*/ 383953 h 84"/>
              <a:gd name="T10" fmla="*/ 69978 w 60"/>
              <a:gd name="T11" fmla="*/ 508977 h 84"/>
              <a:gd name="T12" fmla="*/ 157549 w 60"/>
              <a:gd name="T13" fmla="*/ 625117 h 84"/>
              <a:gd name="T14" fmla="*/ 542494 w 60"/>
              <a:gd name="T15" fmla="*/ 750141 h 84"/>
              <a:gd name="T16" fmla="*/ 437461 w 60"/>
              <a:gd name="T17" fmla="*/ 705537 h 84"/>
              <a:gd name="T18" fmla="*/ 314967 w 60"/>
              <a:gd name="T19" fmla="*/ 607257 h 84"/>
              <a:gd name="T20" fmla="*/ 244989 w 60"/>
              <a:gd name="T21" fmla="*/ 500094 h 84"/>
              <a:gd name="T22" fmla="*/ 209934 w 60"/>
              <a:gd name="T23" fmla="*/ 357210 h 84"/>
              <a:gd name="T24" fmla="*/ 1049933 w 60"/>
              <a:gd name="T25" fmla="*/ 625117 h 84"/>
              <a:gd name="T26" fmla="*/ 1049933 w 60"/>
              <a:gd name="T27" fmla="*/ 598374 h 84"/>
              <a:gd name="T28" fmla="*/ 209934 w 60"/>
              <a:gd name="T29" fmla="*/ 258930 h 84"/>
              <a:gd name="T30" fmla="*/ 227527 w 60"/>
              <a:gd name="T31" fmla="*/ 196466 h 84"/>
              <a:gd name="T32" fmla="*/ 314967 w 60"/>
              <a:gd name="T33" fmla="*/ 116046 h 84"/>
              <a:gd name="T34" fmla="*/ 367483 w 60"/>
              <a:gd name="T35" fmla="*/ 98186 h 84"/>
              <a:gd name="T36" fmla="*/ 542494 w 60"/>
              <a:gd name="T37" fmla="*/ 116046 h 84"/>
              <a:gd name="T38" fmla="*/ 157549 w 60"/>
              <a:gd name="T39" fmla="*/ 0 h 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0"/>
              <a:gd name="T61" fmla="*/ 0 h 84"/>
              <a:gd name="T62" fmla="*/ 60 w 60"/>
              <a:gd name="T63" fmla="*/ 84 h 8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0" h="84">
                <a:moveTo>
                  <a:pt x="9" y="0"/>
                </a:moveTo>
                <a:lnTo>
                  <a:pt x="4" y="6"/>
                </a:lnTo>
                <a:lnTo>
                  <a:pt x="1" y="16"/>
                </a:lnTo>
                <a:lnTo>
                  <a:pt x="0" y="31"/>
                </a:lnTo>
                <a:lnTo>
                  <a:pt x="1" y="43"/>
                </a:lnTo>
                <a:lnTo>
                  <a:pt x="4" y="57"/>
                </a:lnTo>
                <a:lnTo>
                  <a:pt x="9" y="70"/>
                </a:lnTo>
                <a:lnTo>
                  <a:pt x="31" y="84"/>
                </a:lnTo>
                <a:lnTo>
                  <a:pt x="25" y="79"/>
                </a:lnTo>
                <a:lnTo>
                  <a:pt x="18" y="68"/>
                </a:lnTo>
                <a:lnTo>
                  <a:pt x="14" y="56"/>
                </a:lnTo>
                <a:lnTo>
                  <a:pt x="12" y="40"/>
                </a:lnTo>
                <a:lnTo>
                  <a:pt x="60" y="70"/>
                </a:lnTo>
                <a:lnTo>
                  <a:pt x="60" y="67"/>
                </a:lnTo>
                <a:lnTo>
                  <a:pt x="12" y="29"/>
                </a:lnTo>
                <a:lnTo>
                  <a:pt x="13" y="22"/>
                </a:lnTo>
                <a:lnTo>
                  <a:pt x="18" y="13"/>
                </a:lnTo>
                <a:lnTo>
                  <a:pt x="21" y="11"/>
                </a:lnTo>
                <a:lnTo>
                  <a:pt x="31" y="13"/>
                </a:lnTo>
                <a:lnTo>
                  <a:pt x="9" y="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07" name="Freeform 2574"/>
          <p:cNvSpPr>
            <a:spLocks/>
          </p:cNvSpPr>
          <p:nvPr/>
        </p:nvSpPr>
        <p:spPr bwMode="auto">
          <a:xfrm>
            <a:off x="4184650" y="2727325"/>
            <a:ext cx="6350" cy="4763"/>
          </a:xfrm>
          <a:custGeom>
            <a:avLst/>
            <a:gdLst>
              <a:gd name="T0" fmla="*/ 341032 w 51"/>
              <a:gd name="T1" fmla="*/ 17979 h 71"/>
              <a:gd name="T2" fmla="*/ 248024 w 51"/>
              <a:gd name="T3" fmla="*/ 8989 h 71"/>
              <a:gd name="T4" fmla="*/ 108573 w 51"/>
              <a:gd name="T5" fmla="*/ 0 h 71"/>
              <a:gd name="T6" fmla="*/ 0 w 51"/>
              <a:gd name="T7" fmla="*/ 17979 h 71"/>
              <a:gd name="T8" fmla="*/ 341032 w 51"/>
              <a:gd name="T9" fmla="*/ 76476 h 71"/>
              <a:gd name="T10" fmla="*/ 434041 w 51"/>
              <a:gd name="T11" fmla="*/ 99017 h 71"/>
              <a:gd name="T12" fmla="*/ 542614 w 51"/>
              <a:gd name="T13" fmla="*/ 157514 h 71"/>
              <a:gd name="T14" fmla="*/ 573617 w 51"/>
              <a:gd name="T15" fmla="*/ 175493 h 71"/>
              <a:gd name="T16" fmla="*/ 604620 w 51"/>
              <a:gd name="T17" fmla="*/ 247542 h 71"/>
              <a:gd name="T18" fmla="*/ 46567 w 51"/>
              <a:gd name="T19" fmla="*/ 148525 h 71"/>
              <a:gd name="T20" fmla="*/ 790637 w 51"/>
              <a:gd name="T21" fmla="*/ 319524 h 71"/>
              <a:gd name="T22" fmla="*/ 775074 w 51"/>
              <a:gd name="T23" fmla="*/ 256531 h 71"/>
              <a:gd name="T24" fmla="*/ 744071 w 51"/>
              <a:gd name="T25" fmla="*/ 193539 h 71"/>
              <a:gd name="T26" fmla="*/ 666626 w 51"/>
              <a:gd name="T27" fmla="*/ 135041 h 71"/>
              <a:gd name="T28" fmla="*/ 604620 w 51"/>
              <a:gd name="T29" fmla="*/ 103511 h 71"/>
              <a:gd name="T30" fmla="*/ 480608 w 51"/>
              <a:gd name="T31" fmla="*/ 58498 h 71"/>
              <a:gd name="T32" fmla="*/ 341032 w 51"/>
              <a:gd name="T33" fmla="*/ 17979 h 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1"/>
              <a:gd name="T52" fmla="*/ 0 h 71"/>
              <a:gd name="T53" fmla="*/ 51 w 51"/>
              <a:gd name="T54" fmla="*/ 71 h 7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1" h="71">
                <a:moveTo>
                  <a:pt x="22" y="4"/>
                </a:moveTo>
                <a:lnTo>
                  <a:pt x="16" y="2"/>
                </a:lnTo>
                <a:lnTo>
                  <a:pt x="7" y="0"/>
                </a:lnTo>
                <a:lnTo>
                  <a:pt x="0" y="4"/>
                </a:lnTo>
                <a:lnTo>
                  <a:pt x="22" y="17"/>
                </a:lnTo>
                <a:lnTo>
                  <a:pt x="28" y="22"/>
                </a:lnTo>
                <a:lnTo>
                  <a:pt x="35" y="35"/>
                </a:lnTo>
                <a:lnTo>
                  <a:pt x="37" y="39"/>
                </a:lnTo>
                <a:lnTo>
                  <a:pt x="39" y="55"/>
                </a:lnTo>
                <a:lnTo>
                  <a:pt x="3" y="33"/>
                </a:lnTo>
                <a:lnTo>
                  <a:pt x="51" y="71"/>
                </a:lnTo>
                <a:lnTo>
                  <a:pt x="50" y="57"/>
                </a:lnTo>
                <a:lnTo>
                  <a:pt x="48" y="43"/>
                </a:lnTo>
                <a:lnTo>
                  <a:pt x="43" y="30"/>
                </a:lnTo>
                <a:lnTo>
                  <a:pt x="39" y="23"/>
                </a:lnTo>
                <a:lnTo>
                  <a:pt x="31" y="13"/>
                </a:lnTo>
                <a:lnTo>
                  <a:pt x="22" y="4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08" name="Freeform 2575"/>
          <p:cNvSpPr>
            <a:spLocks/>
          </p:cNvSpPr>
          <p:nvPr/>
        </p:nvSpPr>
        <p:spPr bwMode="auto">
          <a:xfrm>
            <a:off x="4191000" y="2728913"/>
            <a:ext cx="1588" cy="9525"/>
          </a:xfrm>
          <a:custGeom>
            <a:avLst/>
            <a:gdLst>
              <a:gd name="T0" fmla="*/ 43802 w 24"/>
              <a:gd name="T1" fmla="*/ 56664 h 98"/>
              <a:gd name="T2" fmla="*/ 0 w 24"/>
              <a:gd name="T3" fmla="*/ 0 h 98"/>
              <a:gd name="T4" fmla="*/ 0 w 24"/>
              <a:gd name="T5" fmla="*/ 859680 h 98"/>
              <a:gd name="T6" fmla="*/ 48169 w 24"/>
              <a:gd name="T7" fmla="*/ 925772 h 98"/>
              <a:gd name="T8" fmla="*/ 48169 w 24"/>
              <a:gd name="T9" fmla="*/ 472362 h 98"/>
              <a:gd name="T10" fmla="*/ 52536 w 24"/>
              <a:gd name="T11" fmla="*/ 425126 h 98"/>
              <a:gd name="T12" fmla="*/ 56903 w 24"/>
              <a:gd name="T13" fmla="*/ 321226 h 98"/>
              <a:gd name="T14" fmla="*/ 74438 w 24"/>
              <a:gd name="T15" fmla="*/ 255037 h 98"/>
              <a:gd name="T16" fmla="*/ 105073 w 24"/>
              <a:gd name="T17" fmla="*/ 264465 h 98"/>
              <a:gd name="T18" fmla="*/ 43802 w 24"/>
              <a:gd name="T19" fmla="*/ 188945 h 98"/>
              <a:gd name="T20" fmla="*/ 43802 w 24"/>
              <a:gd name="T21" fmla="*/ 56664 h 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4"/>
              <a:gd name="T34" fmla="*/ 0 h 98"/>
              <a:gd name="T35" fmla="*/ 24 w 24"/>
              <a:gd name="T36" fmla="*/ 98 h 9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4" h="98">
                <a:moveTo>
                  <a:pt x="10" y="6"/>
                </a:moveTo>
                <a:lnTo>
                  <a:pt x="0" y="0"/>
                </a:lnTo>
                <a:lnTo>
                  <a:pt x="0" y="91"/>
                </a:lnTo>
                <a:lnTo>
                  <a:pt x="11" y="98"/>
                </a:lnTo>
                <a:lnTo>
                  <a:pt x="11" y="50"/>
                </a:lnTo>
                <a:lnTo>
                  <a:pt x="12" y="45"/>
                </a:lnTo>
                <a:lnTo>
                  <a:pt x="13" y="34"/>
                </a:lnTo>
                <a:lnTo>
                  <a:pt x="17" y="27"/>
                </a:lnTo>
                <a:lnTo>
                  <a:pt x="24" y="28"/>
                </a:lnTo>
                <a:lnTo>
                  <a:pt x="10" y="20"/>
                </a:lnTo>
                <a:lnTo>
                  <a:pt x="10" y="6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09" name="Freeform 2576"/>
          <p:cNvSpPr>
            <a:spLocks/>
          </p:cNvSpPr>
          <p:nvPr/>
        </p:nvSpPr>
        <p:spPr bwMode="auto">
          <a:xfrm>
            <a:off x="4192588" y="2730500"/>
            <a:ext cx="1587" cy="1588"/>
          </a:xfrm>
          <a:custGeom>
            <a:avLst/>
            <a:gdLst>
              <a:gd name="T0" fmla="*/ 52188 w 26"/>
              <a:gd name="T1" fmla="*/ 3726 h 26"/>
              <a:gd name="T2" fmla="*/ 26063 w 26"/>
              <a:gd name="T3" fmla="*/ 0 h 26"/>
              <a:gd name="T4" fmla="*/ 22340 w 26"/>
              <a:gd name="T5" fmla="*/ 0 h 26"/>
              <a:gd name="T6" fmla="*/ 0 w 26"/>
              <a:gd name="T7" fmla="*/ 33592 h 26"/>
              <a:gd name="T8" fmla="*/ 52188 w 26"/>
              <a:gd name="T9" fmla="*/ 63398 h 26"/>
              <a:gd name="T10" fmla="*/ 81975 w 26"/>
              <a:gd name="T11" fmla="*/ 96990 h 26"/>
              <a:gd name="T12" fmla="*/ 96868 w 26"/>
              <a:gd name="T13" fmla="*/ 48495 h 26"/>
              <a:gd name="T14" fmla="*/ 89421 w 26"/>
              <a:gd name="T15" fmla="*/ 37318 h 26"/>
              <a:gd name="T16" fmla="*/ 52188 w 26"/>
              <a:gd name="T17" fmla="*/ 3726 h 2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"/>
              <a:gd name="T28" fmla="*/ 0 h 26"/>
              <a:gd name="T29" fmla="*/ 26 w 26"/>
              <a:gd name="T30" fmla="*/ 26 h 2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" h="26">
                <a:moveTo>
                  <a:pt x="14" y="1"/>
                </a:moveTo>
                <a:lnTo>
                  <a:pt x="7" y="0"/>
                </a:lnTo>
                <a:lnTo>
                  <a:pt x="6" y="0"/>
                </a:lnTo>
                <a:lnTo>
                  <a:pt x="0" y="9"/>
                </a:lnTo>
                <a:lnTo>
                  <a:pt x="14" y="17"/>
                </a:lnTo>
                <a:lnTo>
                  <a:pt x="22" y="26"/>
                </a:lnTo>
                <a:lnTo>
                  <a:pt x="26" y="13"/>
                </a:lnTo>
                <a:lnTo>
                  <a:pt x="24" y="10"/>
                </a:lnTo>
                <a:lnTo>
                  <a:pt x="14" y="1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0" name="Freeform 2577"/>
          <p:cNvSpPr>
            <a:spLocks/>
          </p:cNvSpPr>
          <p:nvPr/>
        </p:nvSpPr>
        <p:spPr bwMode="auto">
          <a:xfrm>
            <a:off x="4200525" y="2736850"/>
            <a:ext cx="1588" cy="7938"/>
          </a:xfrm>
          <a:custGeom>
            <a:avLst/>
            <a:gdLst>
              <a:gd name="T0" fmla="*/ 88567 w 22"/>
              <a:gd name="T1" fmla="*/ 29106 h 93"/>
              <a:gd name="T2" fmla="*/ 0 w 22"/>
              <a:gd name="T3" fmla="*/ 0 h 93"/>
              <a:gd name="T4" fmla="*/ 31255 w 22"/>
              <a:gd name="T5" fmla="*/ 43702 h 93"/>
              <a:gd name="T6" fmla="*/ 52115 w 22"/>
              <a:gd name="T7" fmla="*/ 109254 h 93"/>
              <a:gd name="T8" fmla="*/ 57312 w 22"/>
              <a:gd name="T9" fmla="*/ 211253 h 93"/>
              <a:gd name="T10" fmla="*/ 57312 w 22"/>
              <a:gd name="T11" fmla="*/ 633845 h 93"/>
              <a:gd name="T12" fmla="*/ 114625 w 22"/>
              <a:gd name="T13" fmla="*/ 677547 h 93"/>
              <a:gd name="T14" fmla="*/ 114625 w 22"/>
              <a:gd name="T15" fmla="*/ 218594 h 93"/>
              <a:gd name="T16" fmla="*/ 114625 w 22"/>
              <a:gd name="T17" fmla="*/ 145701 h 93"/>
              <a:gd name="T18" fmla="*/ 88567 w 22"/>
              <a:gd name="T19" fmla="*/ 29106 h 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"/>
              <a:gd name="T31" fmla="*/ 0 h 93"/>
              <a:gd name="T32" fmla="*/ 22 w 22"/>
              <a:gd name="T33" fmla="*/ 93 h 9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" h="93">
                <a:moveTo>
                  <a:pt x="17" y="4"/>
                </a:moveTo>
                <a:lnTo>
                  <a:pt x="0" y="0"/>
                </a:lnTo>
                <a:lnTo>
                  <a:pt x="6" y="6"/>
                </a:lnTo>
                <a:lnTo>
                  <a:pt x="10" y="15"/>
                </a:lnTo>
                <a:lnTo>
                  <a:pt x="11" y="29"/>
                </a:lnTo>
                <a:lnTo>
                  <a:pt x="11" y="87"/>
                </a:lnTo>
                <a:lnTo>
                  <a:pt x="22" y="93"/>
                </a:lnTo>
                <a:lnTo>
                  <a:pt x="22" y="30"/>
                </a:lnTo>
                <a:lnTo>
                  <a:pt x="22" y="20"/>
                </a:lnTo>
                <a:lnTo>
                  <a:pt x="17" y="4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1" name="Freeform 2578"/>
          <p:cNvSpPr>
            <a:spLocks/>
          </p:cNvSpPr>
          <p:nvPr/>
        </p:nvSpPr>
        <p:spPr bwMode="auto">
          <a:xfrm>
            <a:off x="4197350" y="2735263"/>
            <a:ext cx="1588" cy="7937"/>
          </a:xfrm>
          <a:custGeom>
            <a:avLst/>
            <a:gdLst>
              <a:gd name="T0" fmla="*/ 44957 w 29"/>
              <a:gd name="T1" fmla="*/ 0 h 95"/>
              <a:gd name="T2" fmla="*/ 0 w 29"/>
              <a:gd name="T3" fmla="*/ 13952 h 95"/>
              <a:gd name="T4" fmla="*/ 26996 w 29"/>
              <a:gd name="T5" fmla="*/ 83798 h 95"/>
              <a:gd name="T6" fmla="*/ 26996 w 29"/>
              <a:gd name="T7" fmla="*/ 83798 h 95"/>
              <a:gd name="T8" fmla="*/ 35976 w 29"/>
              <a:gd name="T9" fmla="*/ 202435 h 95"/>
              <a:gd name="T10" fmla="*/ 35976 w 29"/>
              <a:gd name="T11" fmla="*/ 614240 h 95"/>
              <a:gd name="T12" fmla="*/ 68941 w 29"/>
              <a:gd name="T13" fmla="*/ 663115 h 95"/>
              <a:gd name="T14" fmla="*/ 68941 w 29"/>
              <a:gd name="T15" fmla="*/ 286150 h 95"/>
              <a:gd name="T16" fmla="*/ 68941 w 29"/>
              <a:gd name="T17" fmla="*/ 237358 h 95"/>
              <a:gd name="T18" fmla="*/ 80933 w 29"/>
              <a:gd name="T19" fmla="*/ 167512 h 95"/>
              <a:gd name="T20" fmla="*/ 86957 w 29"/>
              <a:gd name="T21" fmla="*/ 167512 h 95"/>
              <a:gd name="T22" fmla="*/ 62972 w 29"/>
              <a:gd name="T23" fmla="*/ 111703 h 95"/>
              <a:gd name="T24" fmla="*/ 44957 w 29"/>
              <a:gd name="T25" fmla="*/ 0 h 9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9"/>
              <a:gd name="T40" fmla="*/ 0 h 95"/>
              <a:gd name="T41" fmla="*/ 29 w 29"/>
              <a:gd name="T42" fmla="*/ 95 h 9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9" h="95">
                <a:moveTo>
                  <a:pt x="15" y="0"/>
                </a:moveTo>
                <a:lnTo>
                  <a:pt x="0" y="2"/>
                </a:lnTo>
                <a:lnTo>
                  <a:pt x="9" y="12"/>
                </a:lnTo>
                <a:lnTo>
                  <a:pt x="12" y="29"/>
                </a:lnTo>
                <a:lnTo>
                  <a:pt x="12" y="88"/>
                </a:lnTo>
                <a:lnTo>
                  <a:pt x="23" y="95"/>
                </a:lnTo>
                <a:lnTo>
                  <a:pt x="23" y="41"/>
                </a:lnTo>
                <a:lnTo>
                  <a:pt x="23" y="34"/>
                </a:lnTo>
                <a:lnTo>
                  <a:pt x="27" y="24"/>
                </a:lnTo>
                <a:lnTo>
                  <a:pt x="29" y="24"/>
                </a:lnTo>
                <a:lnTo>
                  <a:pt x="21" y="16"/>
                </a:lnTo>
                <a:lnTo>
                  <a:pt x="15" y="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2" name="Freeform 2579"/>
          <p:cNvSpPr>
            <a:spLocks/>
          </p:cNvSpPr>
          <p:nvPr/>
        </p:nvSpPr>
        <p:spPr bwMode="auto">
          <a:xfrm>
            <a:off x="4194175" y="2732088"/>
            <a:ext cx="1588" cy="7937"/>
          </a:xfrm>
          <a:custGeom>
            <a:avLst/>
            <a:gdLst>
              <a:gd name="T0" fmla="*/ 69872 w 19"/>
              <a:gd name="T1" fmla="*/ 39361 h 98"/>
              <a:gd name="T2" fmla="*/ 0 w 19"/>
              <a:gd name="T3" fmla="*/ 0 h 98"/>
              <a:gd name="T4" fmla="*/ 0 w 19"/>
              <a:gd name="T5" fmla="*/ 603455 h 98"/>
              <a:gd name="T6" fmla="*/ 76809 w 19"/>
              <a:gd name="T7" fmla="*/ 642816 h 98"/>
              <a:gd name="T8" fmla="*/ 76809 w 19"/>
              <a:gd name="T9" fmla="*/ 334488 h 98"/>
              <a:gd name="T10" fmla="*/ 76809 w 19"/>
              <a:gd name="T11" fmla="*/ 301768 h 98"/>
              <a:gd name="T12" fmla="*/ 90850 w 19"/>
              <a:gd name="T13" fmla="*/ 216486 h 98"/>
              <a:gd name="T14" fmla="*/ 132723 w 19"/>
              <a:gd name="T15" fmla="*/ 170565 h 98"/>
              <a:gd name="T16" fmla="*/ 69872 w 19"/>
              <a:gd name="T17" fmla="*/ 124643 h 98"/>
              <a:gd name="T18" fmla="*/ 69872 w 19"/>
              <a:gd name="T19" fmla="*/ 39361 h 9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"/>
              <a:gd name="T31" fmla="*/ 0 h 98"/>
              <a:gd name="T32" fmla="*/ 19 w 19"/>
              <a:gd name="T33" fmla="*/ 98 h 9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" h="98">
                <a:moveTo>
                  <a:pt x="10" y="6"/>
                </a:moveTo>
                <a:lnTo>
                  <a:pt x="0" y="0"/>
                </a:lnTo>
                <a:lnTo>
                  <a:pt x="0" y="92"/>
                </a:lnTo>
                <a:lnTo>
                  <a:pt x="11" y="98"/>
                </a:lnTo>
                <a:lnTo>
                  <a:pt x="11" y="51"/>
                </a:lnTo>
                <a:lnTo>
                  <a:pt x="11" y="46"/>
                </a:lnTo>
                <a:lnTo>
                  <a:pt x="13" y="33"/>
                </a:lnTo>
                <a:lnTo>
                  <a:pt x="19" y="26"/>
                </a:lnTo>
                <a:lnTo>
                  <a:pt x="10" y="19"/>
                </a:lnTo>
                <a:lnTo>
                  <a:pt x="10" y="6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3" name="Freeform 2580"/>
          <p:cNvSpPr>
            <a:spLocks/>
          </p:cNvSpPr>
          <p:nvPr/>
        </p:nvSpPr>
        <p:spPr bwMode="auto">
          <a:xfrm>
            <a:off x="4198938" y="2735263"/>
            <a:ext cx="3175" cy="1587"/>
          </a:xfrm>
          <a:custGeom>
            <a:avLst/>
            <a:gdLst>
              <a:gd name="T0" fmla="*/ 164556 w 35"/>
              <a:gd name="T1" fmla="*/ 20965 h 19"/>
              <a:gd name="T2" fmla="*/ 148136 w 35"/>
              <a:gd name="T3" fmla="*/ 7016 h 19"/>
              <a:gd name="T4" fmla="*/ 65859 w 35"/>
              <a:gd name="T5" fmla="*/ 0 h 19"/>
              <a:gd name="T6" fmla="*/ 0 w 35"/>
              <a:gd name="T7" fmla="*/ 41847 h 19"/>
              <a:gd name="T8" fmla="*/ 65859 w 35"/>
              <a:gd name="T9" fmla="*/ 97642 h 19"/>
              <a:gd name="T10" fmla="*/ 148136 w 35"/>
              <a:gd name="T11" fmla="*/ 104658 h 19"/>
              <a:gd name="T12" fmla="*/ 288018 w 35"/>
              <a:gd name="T13" fmla="*/ 132556 h 19"/>
              <a:gd name="T14" fmla="*/ 255089 w 35"/>
              <a:gd name="T15" fmla="*/ 90710 h 19"/>
              <a:gd name="T16" fmla="*/ 164556 w 35"/>
              <a:gd name="T17" fmla="*/ 20965 h 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"/>
              <a:gd name="T28" fmla="*/ 0 h 19"/>
              <a:gd name="T29" fmla="*/ 35 w 35"/>
              <a:gd name="T30" fmla="*/ 19 h 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" h="19">
                <a:moveTo>
                  <a:pt x="20" y="3"/>
                </a:moveTo>
                <a:lnTo>
                  <a:pt x="18" y="1"/>
                </a:lnTo>
                <a:lnTo>
                  <a:pt x="8" y="0"/>
                </a:lnTo>
                <a:lnTo>
                  <a:pt x="0" y="6"/>
                </a:lnTo>
                <a:lnTo>
                  <a:pt x="8" y="14"/>
                </a:lnTo>
                <a:lnTo>
                  <a:pt x="18" y="15"/>
                </a:lnTo>
                <a:lnTo>
                  <a:pt x="35" y="19"/>
                </a:lnTo>
                <a:lnTo>
                  <a:pt x="31" y="13"/>
                </a:lnTo>
                <a:lnTo>
                  <a:pt x="20" y="3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4" name="Freeform 2581"/>
          <p:cNvSpPr>
            <a:spLocks/>
          </p:cNvSpPr>
          <p:nvPr/>
        </p:nvSpPr>
        <p:spPr bwMode="auto">
          <a:xfrm>
            <a:off x="4195763" y="2732088"/>
            <a:ext cx="3175" cy="3175"/>
          </a:xfrm>
          <a:custGeom>
            <a:avLst/>
            <a:gdLst>
              <a:gd name="T0" fmla="*/ 196850 w 32"/>
              <a:gd name="T1" fmla="*/ 89535 h 15"/>
              <a:gd name="T2" fmla="*/ 187027 w 32"/>
              <a:gd name="T3" fmla="*/ 89535 h 15"/>
              <a:gd name="T4" fmla="*/ 78780 w 32"/>
              <a:gd name="T5" fmla="*/ 0 h 15"/>
              <a:gd name="T6" fmla="*/ 78780 w 32"/>
              <a:gd name="T7" fmla="*/ 0 h 15"/>
              <a:gd name="T8" fmla="*/ 0 w 32"/>
              <a:gd name="T9" fmla="*/ 223943 h 15"/>
              <a:gd name="T10" fmla="*/ 88602 w 32"/>
              <a:gd name="T11" fmla="*/ 537633 h 15"/>
              <a:gd name="T12" fmla="*/ 167382 w 32"/>
              <a:gd name="T13" fmla="*/ 672042 h 15"/>
              <a:gd name="T14" fmla="*/ 315019 w 32"/>
              <a:gd name="T15" fmla="*/ 582507 h 15"/>
              <a:gd name="T16" fmla="*/ 305197 w 32"/>
              <a:gd name="T17" fmla="*/ 537633 h 15"/>
              <a:gd name="T18" fmla="*/ 196850 w 32"/>
              <a:gd name="T19" fmla="*/ 89535 h 1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2"/>
              <a:gd name="T31" fmla="*/ 0 h 15"/>
              <a:gd name="T32" fmla="*/ 32 w 32"/>
              <a:gd name="T33" fmla="*/ 15 h 1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2" h="15">
                <a:moveTo>
                  <a:pt x="20" y="2"/>
                </a:moveTo>
                <a:lnTo>
                  <a:pt x="19" y="2"/>
                </a:lnTo>
                <a:lnTo>
                  <a:pt x="8" y="0"/>
                </a:lnTo>
                <a:lnTo>
                  <a:pt x="0" y="5"/>
                </a:lnTo>
                <a:lnTo>
                  <a:pt x="9" y="12"/>
                </a:lnTo>
                <a:lnTo>
                  <a:pt x="17" y="15"/>
                </a:lnTo>
                <a:lnTo>
                  <a:pt x="32" y="13"/>
                </a:lnTo>
                <a:lnTo>
                  <a:pt x="31" y="12"/>
                </a:lnTo>
                <a:lnTo>
                  <a:pt x="20" y="2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5" name="Freeform 2582"/>
          <p:cNvSpPr>
            <a:spLocks/>
          </p:cNvSpPr>
          <p:nvPr/>
        </p:nvSpPr>
        <p:spPr bwMode="auto">
          <a:xfrm>
            <a:off x="4205288" y="2740025"/>
            <a:ext cx="4762" cy="6350"/>
          </a:xfrm>
          <a:custGeom>
            <a:avLst/>
            <a:gdLst>
              <a:gd name="T0" fmla="*/ 355173 w 53"/>
              <a:gd name="T1" fmla="*/ 65420 h 86"/>
              <a:gd name="T2" fmla="*/ 177632 w 53"/>
              <a:gd name="T3" fmla="*/ 0 h 86"/>
              <a:gd name="T4" fmla="*/ 217974 w 53"/>
              <a:gd name="T5" fmla="*/ 16392 h 86"/>
              <a:gd name="T6" fmla="*/ 290662 w 53"/>
              <a:gd name="T7" fmla="*/ 87202 h 86"/>
              <a:gd name="T8" fmla="*/ 314831 w 53"/>
              <a:gd name="T9" fmla="*/ 152622 h 86"/>
              <a:gd name="T10" fmla="*/ 331004 w 53"/>
              <a:gd name="T11" fmla="*/ 250825 h 86"/>
              <a:gd name="T12" fmla="*/ 322918 w 53"/>
              <a:gd name="T13" fmla="*/ 327099 h 86"/>
              <a:gd name="T14" fmla="*/ 290662 w 53"/>
              <a:gd name="T15" fmla="*/ 376201 h 86"/>
              <a:gd name="T16" fmla="*/ 258316 w 53"/>
              <a:gd name="T17" fmla="*/ 387055 h 86"/>
              <a:gd name="T18" fmla="*/ 177632 w 53"/>
              <a:gd name="T19" fmla="*/ 376201 h 86"/>
              <a:gd name="T20" fmla="*/ 0 w 53"/>
              <a:gd name="T21" fmla="*/ 305317 h 86"/>
              <a:gd name="T22" fmla="*/ 16173 w 53"/>
              <a:gd name="T23" fmla="*/ 327099 h 86"/>
              <a:gd name="T24" fmla="*/ 88771 w 53"/>
              <a:gd name="T25" fmla="*/ 397983 h 86"/>
              <a:gd name="T26" fmla="*/ 177632 w 53"/>
              <a:gd name="T27" fmla="*/ 447084 h 86"/>
              <a:gd name="T28" fmla="*/ 217974 w 53"/>
              <a:gd name="T29" fmla="*/ 463402 h 86"/>
              <a:gd name="T30" fmla="*/ 306745 w 53"/>
              <a:gd name="T31" fmla="*/ 468866 h 86"/>
              <a:gd name="T32" fmla="*/ 339090 w 53"/>
              <a:gd name="T33" fmla="*/ 463402 h 86"/>
              <a:gd name="T34" fmla="*/ 395605 w 53"/>
              <a:gd name="T35" fmla="*/ 419765 h 86"/>
              <a:gd name="T36" fmla="*/ 411688 w 53"/>
              <a:gd name="T37" fmla="*/ 370737 h 86"/>
              <a:gd name="T38" fmla="*/ 427861 w 53"/>
              <a:gd name="T39" fmla="*/ 283535 h 86"/>
              <a:gd name="T40" fmla="*/ 419775 w 53"/>
              <a:gd name="T41" fmla="*/ 245361 h 86"/>
              <a:gd name="T42" fmla="*/ 403602 w 53"/>
              <a:gd name="T43" fmla="*/ 152622 h 86"/>
              <a:gd name="T44" fmla="*/ 355173 w 53"/>
              <a:gd name="T45" fmla="*/ 65420 h 8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53"/>
              <a:gd name="T70" fmla="*/ 0 h 86"/>
              <a:gd name="T71" fmla="*/ 53 w 53"/>
              <a:gd name="T72" fmla="*/ 86 h 8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53" h="86">
                <a:moveTo>
                  <a:pt x="44" y="12"/>
                </a:moveTo>
                <a:lnTo>
                  <a:pt x="22" y="0"/>
                </a:lnTo>
                <a:lnTo>
                  <a:pt x="27" y="3"/>
                </a:lnTo>
                <a:lnTo>
                  <a:pt x="36" y="16"/>
                </a:lnTo>
                <a:lnTo>
                  <a:pt x="39" y="28"/>
                </a:lnTo>
                <a:lnTo>
                  <a:pt x="41" y="46"/>
                </a:lnTo>
                <a:lnTo>
                  <a:pt x="40" y="60"/>
                </a:lnTo>
                <a:lnTo>
                  <a:pt x="36" y="69"/>
                </a:lnTo>
                <a:lnTo>
                  <a:pt x="32" y="71"/>
                </a:lnTo>
                <a:lnTo>
                  <a:pt x="22" y="69"/>
                </a:lnTo>
                <a:lnTo>
                  <a:pt x="0" y="56"/>
                </a:lnTo>
                <a:lnTo>
                  <a:pt x="2" y="60"/>
                </a:lnTo>
                <a:lnTo>
                  <a:pt x="11" y="73"/>
                </a:lnTo>
                <a:lnTo>
                  <a:pt x="22" y="82"/>
                </a:lnTo>
                <a:lnTo>
                  <a:pt x="27" y="85"/>
                </a:lnTo>
                <a:lnTo>
                  <a:pt x="38" y="86"/>
                </a:lnTo>
                <a:lnTo>
                  <a:pt x="42" y="85"/>
                </a:lnTo>
                <a:lnTo>
                  <a:pt x="49" y="77"/>
                </a:lnTo>
                <a:lnTo>
                  <a:pt x="51" y="68"/>
                </a:lnTo>
                <a:lnTo>
                  <a:pt x="53" y="52"/>
                </a:lnTo>
                <a:lnTo>
                  <a:pt x="52" y="45"/>
                </a:lnTo>
                <a:lnTo>
                  <a:pt x="50" y="28"/>
                </a:lnTo>
                <a:lnTo>
                  <a:pt x="44" y="12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6" name="Freeform 2583"/>
          <p:cNvSpPr>
            <a:spLocks/>
          </p:cNvSpPr>
          <p:nvPr/>
        </p:nvSpPr>
        <p:spPr bwMode="auto">
          <a:xfrm>
            <a:off x="4205288" y="2738438"/>
            <a:ext cx="3175" cy="7937"/>
          </a:xfrm>
          <a:custGeom>
            <a:avLst/>
            <a:gdLst>
              <a:gd name="T0" fmla="*/ 111858 w 52"/>
              <a:gd name="T1" fmla="*/ 34055 h 86"/>
              <a:gd name="T2" fmla="*/ 70827 w 52"/>
              <a:gd name="T3" fmla="*/ 0 h 86"/>
              <a:gd name="T4" fmla="*/ 37306 w 52"/>
              <a:gd name="T5" fmla="*/ 17074 h 86"/>
              <a:gd name="T6" fmla="*/ 18623 w 52"/>
              <a:gd name="T7" fmla="*/ 51129 h 86"/>
              <a:gd name="T8" fmla="*/ 3725 w 52"/>
              <a:gd name="T9" fmla="*/ 144804 h 86"/>
              <a:gd name="T10" fmla="*/ 0 w 52"/>
              <a:gd name="T11" fmla="*/ 281117 h 86"/>
              <a:gd name="T12" fmla="*/ 0 w 52"/>
              <a:gd name="T13" fmla="*/ 349228 h 86"/>
              <a:gd name="T14" fmla="*/ 11174 w 52"/>
              <a:gd name="T15" fmla="*/ 502523 h 86"/>
              <a:gd name="T16" fmla="*/ 29796 w 52"/>
              <a:gd name="T17" fmla="*/ 621762 h 86"/>
              <a:gd name="T18" fmla="*/ 111858 w 52"/>
              <a:gd name="T19" fmla="*/ 732511 h 86"/>
              <a:gd name="T20" fmla="*/ 96960 w 52"/>
              <a:gd name="T21" fmla="*/ 706947 h 86"/>
              <a:gd name="T22" fmla="*/ 59653 w 52"/>
              <a:gd name="T23" fmla="*/ 587707 h 86"/>
              <a:gd name="T24" fmla="*/ 48480 w 52"/>
              <a:gd name="T25" fmla="*/ 494032 h 86"/>
              <a:gd name="T26" fmla="*/ 41031 w 52"/>
              <a:gd name="T27" fmla="*/ 340737 h 86"/>
              <a:gd name="T28" fmla="*/ 44755 w 52"/>
              <a:gd name="T29" fmla="*/ 229988 h 86"/>
              <a:gd name="T30" fmla="*/ 59653 w 52"/>
              <a:gd name="T31" fmla="*/ 144804 h 86"/>
              <a:gd name="T32" fmla="*/ 74551 w 52"/>
              <a:gd name="T33" fmla="*/ 119240 h 86"/>
              <a:gd name="T34" fmla="*/ 111858 w 52"/>
              <a:gd name="T35" fmla="*/ 144804 h 86"/>
              <a:gd name="T36" fmla="*/ 193858 w 52"/>
              <a:gd name="T37" fmla="*/ 246970 h 86"/>
              <a:gd name="T38" fmla="*/ 190134 w 52"/>
              <a:gd name="T39" fmla="*/ 221498 h 86"/>
              <a:gd name="T40" fmla="*/ 152827 w 52"/>
              <a:gd name="T41" fmla="*/ 110749 h 86"/>
              <a:gd name="T42" fmla="*/ 111858 w 52"/>
              <a:gd name="T43" fmla="*/ 34055 h 8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"/>
              <a:gd name="T67" fmla="*/ 0 h 86"/>
              <a:gd name="T68" fmla="*/ 52 w 52"/>
              <a:gd name="T69" fmla="*/ 86 h 8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" h="86">
                <a:moveTo>
                  <a:pt x="30" y="4"/>
                </a:moveTo>
                <a:lnTo>
                  <a:pt x="19" y="0"/>
                </a:lnTo>
                <a:lnTo>
                  <a:pt x="10" y="2"/>
                </a:lnTo>
                <a:lnTo>
                  <a:pt x="5" y="6"/>
                </a:lnTo>
                <a:lnTo>
                  <a:pt x="1" y="17"/>
                </a:lnTo>
                <a:lnTo>
                  <a:pt x="0" y="33"/>
                </a:lnTo>
                <a:lnTo>
                  <a:pt x="0" y="41"/>
                </a:lnTo>
                <a:lnTo>
                  <a:pt x="3" y="59"/>
                </a:lnTo>
                <a:lnTo>
                  <a:pt x="8" y="73"/>
                </a:lnTo>
                <a:lnTo>
                  <a:pt x="30" y="86"/>
                </a:lnTo>
                <a:lnTo>
                  <a:pt x="26" y="83"/>
                </a:lnTo>
                <a:lnTo>
                  <a:pt x="16" y="69"/>
                </a:lnTo>
                <a:lnTo>
                  <a:pt x="13" y="58"/>
                </a:lnTo>
                <a:lnTo>
                  <a:pt x="11" y="40"/>
                </a:lnTo>
                <a:lnTo>
                  <a:pt x="12" y="27"/>
                </a:lnTo>
                <a:lnTo>
                  <a:pt x="16" y="17"/>
                </a:lnTo>
                <a:lnTo>
                  <a:pt x="20" y="14"/>
                </a:lnTo>
                <a:lnTo>
                  <a:pt x="30" y="17"/>
                </a:lnTo>
                <a:lnTo>
                  <a:pt x="52" y="29"/>
                </a:lnTo>
                <a:lnTo>
                  <a:pt x="51" y="26"/>
                </a:lnTo>
                <a:lnTo>
                  <a:pt x="41" y="13"/>
                </a:lnTo>
                <a:lnTo>
                  <a:pt x="30" y="4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7" name="Freeform 2584"/>
          <p:cNvSpPr>
            <a:spLocks/>
          </p:cNvSpPr>
          <p:nvPr/>
        </p:nvSpPr>
        <p:spPr bwMode="auto">
          <a:xfrm>
            <a:off x="4210050" y="2746375"/>
            <a:ext cx="3175" cy="4763"/>
          </a:xfrm>
          <a:custGeom>
            <a:avLst/>
            <a:gdLst>
              <a:gd name="T0" fmla="*/ 141401 w 28"/>
              <a:gd name="T1" fmla="*/ 98062 h 34"/>
              <a:gd name="T2" fmla="*/ 0 w 28"/>
              <a:gd name="T3" fmla="*/ 0 h 34"/>
              <a:gd name="T4" fmla="*/ 25740 w 28"/>
              <a:gd name="T5" fmla="*/ 235488 h 34"/>
              <a:gd name="T6" fmla="*/ 115774 w 28"/>
              <a:gd name="T7" fmla="*/ 549426 h 34"/>
              <a:gd name="T8" fmla="*/ 360022 w 28"/>
              <a:gd name="T9" fmla="*/ 667240 h 34"/>
              <a:gd name="T10" fmla="*/ 334282 w 28"/>
              <a:gd name="T11" fmla="*/ 647628 h 34"/>
              <a:gd name="T12" fmla="*/ 205695 w 28"/>
              <a:gd name="T13" fmla="*/ 431752 h 34"/>
              <a:gd name="T14" fmla="*/ 205695 w 28"/>
              <a:gd name="T15" fmla="*/ 412140 h 34"/>
              <a:gd name="T16" fmla="*/ 141401 w 28"/>
              <a:gd name="T17" fmla="*/ 98062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"/>
              <a:gd name="T28" fmla="*/ 0 h 34"/>
              <a:gd name="T29" fmla="*/ 28 w 28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" h="34">
                <a:moveTo>
                  <a:pt x="11" y="5"/>
                </a:moveTo>
                <a:lnTo>
                  <a:pt x="0" y="0"/>
                </a:lnTo>
                <a:lnTo>
                  <a:pt x="2" y="12"/>
                </a:lnTo>
                <a:lnTo>
                  <a:pt x="9" y="28"/>
                </a:lnTo>
                <a:lnTo>
                  <a:pt x="28" y="34"/>
                </a:lnTo>
                <a:lnTo>
                  <a:pt x="26" y="33"/>
                </a:lnTo>
                <a:lnTo>
                  <a:pt x="16" y="22"/>
                </a:lnTo>
                <a:lnTo>
                  <a:pt x="16" y="21"/>
                </a:lnTo>
                <a:lnTo>
                  <a:pt x="11" y="5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8" name="Freeform 2585"/>
          <p:cNvSpPr>
            <a:spLocks/>
          </p:cNvSpPr>
          <p:nvPr/>
        </p:nvSpPr>
        <p:spPr bwMode="auto">
          <a:xfrm>
            <a:off x="4213225" y="2743200"/>
            <a:ext cx="1588" cy="1588"/>
          </a:xfrm>
          <a:custGeom>
            <a:avLst/>
            <a:gdLst>
              <a:gd name="T0" fmla="*/ 84736 w 25"/>
              <a:gd name="T1" fmla="*/ 38053 h 27"/>
              <a:gd name="T2" fmla="*/ 0 w 25"/>
              <a:gd name="T3" fmla="*/ 0 h 27"/>
              <a:gd name="T4" fmla="*/ 40335 w 25"/>
              <a:gd name="T5" fmla="*/ 31113 h 27"/>
              <a:gd name="T6" fmla="*/ 56469 w 25"/>
              <a:gd name="T7" fmla="*/ 79576 h 27"/>
              <a:gd name="T8" fmla="*/ 100870 w 25"/>
              <a:gd name="T9" fmla="*/ 93398 h 27"/>
              <a:gd name="T10" fmla="*/ 84736 w 25"/>
              <a:gd name="T11" fmla="*/ 38053 h 2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"/>
              <a:gd name="T19" fmla="*/ 0 h 27"/>
              <a:gd name="T20" fmla="*/ 25 w 25"/>
              <a:gd name="T21" fmla="*/ 27 h 2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" h="27">
                <a:moveTo>
                  <a:pt x="21" y="11"/>
                </a:moveTo>
                <a:lnTo>
                  <a:pt x="0" y="0"/>
                </a:lnTo>
                <a:lnTo>
                  <a:pt x="10" y="9"/>
                </a:lnTo>
                <a:lnTo>
                  <a:pt x="14" y="23"/>
                </a:lnTo>
                <a:lnTo>
                  <a:pt x="25" y="27"/>
                </a:lnTo>
                <a:lnTo>
                  <a:pt x="21" y="11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19" name="Freeform 2586"/>
          <p:cNvSpPr>
            <a:spLocks/>
          </p:cNvSpPr>
          <p:nvPr/>
        </p:nvSpPr>
        <p:spPr bwMode="auto">
          <a:xfrm>
            <a:off x="4210050" y="2741613"/>
            <a:ext cx="4763" cy="9525"/>
          </a:xfrm>
          <a:custGeom>
            <a:avLst/>
            <a:gdLst>
              <a:gd name="T0" fmla="*/ 201328 w 52"/>
              <a:gd name="T1" fmla="*/ 32929 h 105"/>
              <a:gd name="T2" fmla="*/ 117426 w 52"/>
              <a:gd name="T3" fmla="*/ 0 h 105"/>
              <a:gd name="T4" fmla="*/ 58713 w 52"/>
              <a:gd name="T5" fmla="*/ 8255 h 105"/>
              <a:gd name="T6" fmla="*/ 16762 w 52"/>
              <a:gd name="T7" fmla="*/ 49349 h 105"/>
              <a:gd name="T8" fmla="*/ 0 w 52"/>
              <a:gd name="T9" fmla="*/ 123462 h 105"/>
              <a:gd name="T10" fmla="*/ 16762 w 52"/>
              <a:gd name="T11" fmla="*/ 238669 h 105"/>
              <a:gd name="T12" fmla="*/ 75475 w 52"/>
              <a:gd name="T13" fmla="*/ 353876 h 105"/>
              <a:gd name="T14" fmla="*/ 117426 w 52"/>
              <a:gd name="T15" fmla="*/ 386806 h 105"/>
              <a:gd name="T16" fmla="*/ 218182 w 52"/>
              <a:gd name="T17" fmla="*/ 502013 h 105"/>
              <a:gd name="T18" fmla="*/ 226517 w 52"/>
              <a:gd name="T19" fmla="*/ 502013 h 105"/>
              <a:gd name="T20" fmla="*/ 318846 w 52"/>
              <a:gd name="T21" fmla="*/ 592455 h 105"/>
              <a:gd name="T22" fmla="*/ 343944 w 52"/>
              <a:gd name="T23" fmla="*/ 682988 h 105"/>
              <a:gd name="T24" fmla="*/ 310419 w 52"/>
              <a:gd name="T25" fmla="*/ 740591 h 105"/>
              <a:gd name="T26" fmla="*/ 310419 w 52"/>
              <a:gd name="T27" fmla="*/ 740591 h 105"/>
              <a:gd name="T28" fmla="*/ 218182 w 52"/>
              <a:gd name="T29" fmla="*/ 724172 h 105"/>
              <a:gd name="T30" fmla="*/ 58713 w 52"/>
              <a:gd name="T31" fmla="*/ 674824 h 105"/>
              <a:gd name="T32" fmla="*/ 117426 w 52"/>
              <a:gd name="T33" fmla="*/ 748847 h 105"/>
              <a:gd name="T34" fmla="*/ 218182 w 52"/>
              <a:gd name="T35" fmla="*/ 831124 h 105"/>
              <a:gd name="T36" fmla="*/ 243279 w 52"/>
              <a:gd name="T37" fmla="*/ 847634 h 105"/>
              <a:gd name="T38" fmla="*/ 335608 w 52"/>
              <a:gd name="T39" fmla="*/ 864054 h 105"/>
              <a:gd name="T40" fmla="*/ 335608 w 52"/>
              <a:gd name="T41" fmla="*/ 864054 h 105"/>
              <a:gd name="T42" fmla="*/ 411084 w 52"/>
              <a:gd name="T43" fmla="*/ 831124 h 105"/>
              <a:gd name="T44" fmla="*/ 436273 w 52"/>
              <a:gd name="T45" fmla="*/ 724172 h 105"/>
              <a:gd name="T46" fmla="*/ 411084 w 52"/>
              <a:gd name="T47" fmla="*/ 600710 h 105"/>
              <a:gd name="T48" fmla="*/ 352370 w 52"/>
              <a:gd name="T49" fmla="*/ 502013 h 105"/>
              <a:gd name="T50" fmla="*/ 318846 w 52"/>
              <a:gd name="T51" fmla="*/ 460829 h 105"/>
              <a:gd name="T52" fmla="*/ 218182 w 52"/>
              <a:gd name="T53" fmla="*/ 353876 h 105"/>
              <a:gd name="T54" fmla="*/ 134280 w 52"/>
              <a:gd name="T55" fmla="*/ 271599 h 105"/>
              <a:gd name="T56" fmla="*/ 100664 w 52"/>
              <a:gd name="T57" fmla="*/ 222159 h 105"/>
              <a:gd name="T58" fmla="*/ 92329 w 52"/>
              <a:gd name="T59" fmla="*/ 172811 h 105"/>
              <a:gd name="T60" fmla="*/ 117426 w 52"/>
              <a:gd name="T61" fmla="*/ 115207 h 105"/>
              <a:gd name="T62" fmla="*/ 117426 w 52"/>
              <a:gd name="T63" fmla="*/ 115207 h 105"/>
              <a:gd name="T64" fmla="*/ 209755 w 52"/>
              <a:gd name="T65" fmla="*/ 148136 h 105"/>
              <a:gd name="T66" fmla="*/ 385895 w 52"/>
              <a:gd name="T67" fmla="*/ 238669 h 105"/>
              <a:gd name="T68" fmla="*/ 310419 w 52"/>
              <a:gd name="T69" fmla="*/ 123462 h 105"/>
              <a:gd name="T70" fmla="*/ 293657 w 52"/>
              <a:gd name="T71" fmla="*/ 106952 h 105"/>
              <a:gd name="T72" fmla="*/ 201328 w 52"/>
              <a:gd name="T73" fmla="*/ 32929 h 10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2"/>
              <a:gd name="T112" fmla="*/ 0 h 105"/>
              <a:gd name="T113" fmla="*/ 52 w 52"/>
              <a:gd name="T114" fmla="*/ 105 h 10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2" h="105">
                <a:moveTo>
                  <a:pt x="24" y="4"/>
                </a:moveTo>
                <a:lnTo>
                  <a:pt x="14" y="0"/>
                </a:lnTo>
                <a:lnTo>
                  <a:pt x="7" y="1"/>
                </a:lnTo>
                <a:lnTo>
                  <a:pt x="2" y="6"/>
                </a:lnTo>
                <a:lnTo>
                  <a:pt x="0" y="15"/>
                </a:lnTo>
                <a:lnTo>
                  <a:pt x="2" y="29"/>
                </a:lnTo>
                <a:lnTo>
                  <a:pt x="9" y="43"/>
                </a:lnTo>
                <a:lnTo>
                  <a:pt x="14" y="47"/>
                </a:lnTo>
                <a:lnTo>
                  <a:pt x="26" y="61"/>
                </a:lnTo>
                <a:lnTo>
                  <a:pt x="27" y="61"/>
                </a:lnTo>
                <a:lnTo>
                  <a:pt x="38" y="72"/>
                </a:lnTo>
                <a:lnTo>
                  <a:pt x="41" y="83"/>
                </a:lnTo>
                <a:lnTo>
                  <a:pt x="37" y="90"/>
                </a:lnTo>
                <a:lnTo>
                  <a:pt x="26" y="88"/>
                </a:lnTo>
                <a:lnTo>
                  <a:pt x="7" y="82"/>
                </a:lnTo>
                <a:lnTo>
                  <a:pt x="14" y="91"/>
                </a:lnTo>
                <a:lnTo>
                  <a:pt x="26" y="101"/>
                </a:lnTo>
                <a:lnTo>
                  <a:pt x="29" y="103"/>
                </a:lnTo>
                <a:lnTo>
                  <a:pt x="40" y="105"/>
                </a:lnTo>
                <a:lnTo>
                  <a:pt x="49" y="101"/>
                </a:lnTo>
                <a:lnTo>
                  <a:pt x="52" y="88"/>
                </a:lnTo>
                <a:lnTo>
                  <a:pt x="49" y="73"/>
                </a:lnTo>
                <a:lnTo>
                  <a:pt x="42" y="61"/>
                </a:lnTo>
                <a:lnTo>
                  <a:pt x="38" y="56"/>
                </a:lnTo>
                <a:lnTo>
                  <a:pt x="26" y="43"/>
                </a:lnTo>
                <a:lnTo>
                  <a:pt x="16" y="33"/>
                </a:lnTo>
                <a:lnTo>
                  <a:pt x="12" y="27"/>
                </a:lnTo>
                <a:lnTo>
                  <a:pt x="11" y="21"/>
                </a:lnTo>
                <a:lnTo>
                  <a:pt x="14" y="14"/>
                </a:lnTo>
                <a:lnTo>
                  <a:pt x="25" y="18"/>
                </a:lnTo>
                <a:lnTo>
                  <a:pt x="46" y="29"/>
                </a:lnTo>
                <a:lnTo>
                  <a:pt x="37" y="15"/>
                </a:lnTo>
                <a:lnTo>
                  <a:pt x="35" y="13"/>
                </a:lnTo>
                <a:lnTo>
                  <a:pt x="24" y="4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0" name="Freeform 2587"/>
          <p:cNvSpPr>
            <a:spLocks/>
          </p:cNvSpPr>
          <p:nvPr/>
        </p:nvSpPr>
        <p:spPr bwMode="auto">
          <a:xfrm>
            <a:off x="4217988" y="2752725"/>
            <a:ext cx="1587" cy="1588"/>
          </a:xfrm>
          <a:custGeom>
            <a:avLst/>
            <a:gdLst>
              <a:gd name="T0" fmla="*/ 104093 w 22"/>
              <a:gd name="T1" fmla="*/ 45750 h 21"/>
              <a:gd name="T2" fmla="*/ 78052 w 22"/>
              <a:gd name="T3" fmla="*/ 28584 h 21"/>
              <a:gd name="T4" fmla="*/ 0 w 22"/>
              <a:gd name="T5" fmla="*/ 0 h 21"/>
              <a:gd name="T6" fmla="*/ 20847 w 22"/>
              <a:gd name="T7" fmla="*/ 57168 h 21"/>
              <a:gd name="T8" fmla="*/ 72858 w 22"/>
              <a:gd name="T9" fmla="*/ 102918 h 21"/>
              <a:gd name="T10" fmla="*/ 114480 w 22"/>
              <a:gd name="T11" fmla="*/ 120083 h 21"/>
              <a:gd name="T12" fmla="*/ 104093 w 22"/>
              <a:gd name="T13" fmla="*/ 45750 h 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"/>
              <a:gd name="T22" fmla="*/ 0 h 21"/>
              <a:gd name="T23" fmla="*/ 22 w 22"/>
              <a:gd name="T24" fmla="*/ 21 h 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" h="21">
                <a:moveTo>
                  <a:pt x="20" y="8"/>
                </a:moveTo>
                <a:lnTo>
                  <a:pt x="15" y="5"/>
                </a:lnTo>
                <a:lnTo>
                  <a:pt x="0" y="0"/>
                </a:lnTo>
                <a:lnTo>
                  <a:pt x="4" y="10"/>
                </a:lnTo>
                <a:lnTo>
                  <a:pt x="14" y="18"/>
                </a:lnTo>
                <a:lnTo>
                  <a:pt x="22" y="21"/>
                </a:lnTo>
                <a:lnTo>
                  <a:pt x="20" y="8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1" name="Freeform 2588"/>
          <p:cNvSpPr>
            <a:spLocks/>
          </p:cNvSpPr>
          <p:nvPr/>
        </p:nvSpPr>
        <p:spPr bwMode="auto">
          <a:xfrm>
            <a:off x="4217988" y="2743200"/>
            <a:ext cx="1587" cy="9525"/>
          </a:xfrm>
          <a:custGeom>
            <a:avLst/>
            <a:gdLst>
              <a:gd name="T0" fmla="*/ 53164 w 30"/>
              <a:gd name="T1" fmla="*/ 0 h 114"/>
              <a:gd name="T2" fmla="*/ 22377 w 30"/>
              <a:gd name="T3" fmla="*/ 20972 h 114"/>
              <a:gd name="T4" fmla="*/ 22377 w 30"/>
              <a:gd name="T5" fmla="*/ 174541 h 114"/>
              <a:gd name="T6" fmla="*/ 0 w 30"/>
              <a:gd name="T7" fmla="*/ 146635 h 114"/>
              <a:gd name="T8" fmla="*/ 0 w 30"/>
              <a:gd name="T9" fmla="*/ 230355 h 114"/>
              <a:gd name="T10" fmla="*/ 22377 w 30"/>
              <a:gd name="T11" fmla="*/ 265280 h 114"/>
              <a:gd name="T12" fmla="*/ 22377 w 30"/>
              <a:gd name="T13" fmla="*/ 628316 h 114"/>
              <a:gd name="T14" fmla="*/ 22377 w 30"/>
              <a:gd name="T15" fmla="*/ 677194 h 114"/>
              <a:gd name="T16" fmla="*/ 27984 w 30"/>
              <a:gd name="T17" fmla="*/ 760914 h 114"/>
              <a:gd name="T18" fmla="*/ 69987 w 30"/>
              <a:gd name="T19" fmla="*/ 795839 h 114"/>
              <a:gd name="T20" fmla="*/ 61576 w 30"/>
              <a:gd name="T21" fmla="*/ 767932 h 114"/>
              <a:gd name="T22" fmla="*/ 55968 w 30"/>
              <a:gd name="T23" fmla="*/ 740026 h 114"/>
              <a:gd name="T24" fmla="*/ 53164 w 30"/>
              <a:gd name="T25" fmla="*/ 684129 h 114"/>
              <a:gd name="T26" fmla="*/ 53164 w 30"/>
              <a:gd name="T27" fmla="*/ 307139 h 114"/>
              <a:gd name="T28" fmla="*/ 83952 w 30"/>
              <a:gd name="T29" fmla="*/ 356018 h 114"/>
              <a:gd name="T30" fmla="*/ 83952 w 30"/>
              <a:gd name="T31" fmla="*/ 272298 h 114"/>
              <a:gd name="T32" fmla="*/ 53164 w 30"/>
              <a:gd name="T33" fmla="*/ 230355 h 114"/>
              <a:gd name="T34" fmla="*/ 53164 w 30"/>
              <a:gd name="T35" fmla="*/ 0 h 11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0"/>
              <a:gd name="T55" fmla="*/ 0 h 114"/>
              <a:gd name="T56" fmla="*/ 30 w 30"/>
              <a:gd name="T57" fmla="*/ 114 h 11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0" h="114">
                <a:moveTo>
                  <a:pt x="19" y="0"/>
                </a:moveTo>
                <a:lnTo>
                  <a:pt x="8" y="3"/>
                </a:lnTo>
                <a:lnTo>
                  <a:pt x="8" y="25"/>
                </a:lnTo>
                <a:lnTo>
                  <a:pt x="0" y="21"/>
                </a:lnTo>
                <a:lnTo>
                  <a:pt x="0" y="33"/>
                </a:lnTo>
                <a:lnTo>
                  <a:pt x="8" y="38"/>
                </a:lnTo>
                <a:lnTo>
                  <a:pt x="8" y="90"/>
                </a:lnTo>
                <a:lnTo>
                  <a:pt x="8" y="97"/>
                </a:lnTo>
                <a:lnTo>
                  <a:pt x="10" y="109"/>
                </a:lnTo>
                <a:lnTo>
                  <a:pt x="25" y="114"/>
                </a:lnTo>
                <a:lnTo>
                  <a:pt x="22" y="110"/>
                </a:lnTo>
                <a:lnTo>
                  <a:pt x="20" y="106"/>
                </a:lnTo>
                <a:lnTo>
                  <a:pt x="19" y="98"/>
                </a:lnTo>
                <a:lnTo>
                  <a:pt x="19" y="44"/>
                </a:lnTo>
                <a:lnTo>
                  <a:pt x="30" y="51"/>
                </a:lnTo>
                <a:lnTo>
                  <a:pt x="30" y="39"/>
                </a:lnTo>
                <a:lnTo>
                  <a:pt x="19" y="33"/>
                </a:lnTo>
                <a:lnTo>
                  <a:pt x="19" y="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2" name="Freeform 2589"/>
          <p:cNvSpPr>
            <a:spLocks/>
          </p:cNvSpPr>
          <p:nvPr/>
        </p:nvSpPr>
        <p:spPr bwMode="auto">
          <a:xfrm>
            <a:off x="4221163" y="2754313"/>
            <a:ext cx="3175" cy="1587"/>
          </a:xfrm>
          <a:custGeom>
            <a:avLst/>
            <a:gdLst>
              <a:gd name="T0" fmla="*/ 182721 w 40"/>
              <a:gd name="T1" fmla="*/ 52010 h 22"/>
              <a:gd name="T2" fmla="*/ 119697 w 40"/>
              <a:gd name="T3" fmla="*/ 36429 h 22"/>
              <a:gd name="T4" fmla="*/ 0 w 40"/>
              <a:gd name="T5" fmla="*/ 0 h 22"/>
              <a:gd name="T6" fmla="*/ 37782 w 40"/>
              <a:gd name="T7" fmla="*/ 46817 h 22"/>
              <a:gd name="T8" fmla="*/ 107077 w 40"/>
              <a:gd name="T9" fmla="*/ 88439 h 22"/>
              <a:gd name="T10" fmla="*/ 119697 w 40"/>
              <a:gd name="T11" fmla="*/ 98899 h 22"/>
              <a:gd name="T12" fmla="*/ 182721 w 40"/>
              <a:gd name="T13" fmla="*/ 114480 h 22"/>
              <a:gd name="T14" fmla="*/ 201613 w 40"/>
              <a:gd name="T15" fmla="*/ 114480 h 22"/>
              <a:gd name="T16" fmla="*/ 252016 w 40"/>
              <a:gd name="T17" fmla="*/ 98899 h 22"/>
              <a:gd name="T18" fmla="*/ 182721 w 40"/>
              <a:gd name="T19" fmla="*/ 52010 h 2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"/>
              <a:gd name="T31" fmla="*/ 0 h 22"/>
              <a:gd name="T32" fmla="*/ 40 w 40"/>
              <a:gd name="T33" fmla="*/ 22 h 2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" h="22">
                <a:moveTo>
                  <a:pt x="29" y="10"/>
                </a:moveTo>
                <a:lnTo>
                  <a:pt x="19" y="7"/>
                </a:lnTo>
                <a:lnTo>
                  <a:pt x="0" y="0"/>
                </a:lnTo>
                <a:lnTo>
                  <a:pt x="6" y="9"/>
                </a:lnTo>
                <a:lnTo>
                  <a:pt x="17" y="17"/>
                </a:lnTo>
                <a:lnTo>
                  <a:pt x="19" y="19"/>
                </a:lnTo>
                <a:lnTo>
                  <a:pt x="29" y="22"/>
                </a:lnTo>
                <a:lnTo>
                  <a:pt x="32" y="22"/>
                </a:lnTo>
                <a:lnTo>
                  <a:pt x="40" y="19"/>
                </a:lnTo>
                <a:lnTo>
                  <a:pt x="29" y="1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3" name="Freeform 2590"/>
          <p:cNvSpPr>
            <a:spLocks/>
          </p:cNvSpPr>
          <p:nvPr/>
        </p:nvSpPr>
        <p:spPr bwMode="auto">
          <a:xfrm>
            <a:off x="4221163" y="2751138"/>
            <a:ext cx="3175" cy="4762"/>
          </a:xfrm>
          <a:custGeom>
            <a:avLst/>
            <a:gdLst>
              <a:gd name="T0" fmla="*/ 76200 w 46"/>
              <a:gd name="T1" fmla="*/ 0 h 46"/>
              <a:gd name="T2" fmla="*/ 38100 w 46"/>
              <a:gd name="T3" fmla="*/ 0 h 46"/>
              <a:gd name="T4" fmla="*/ 14287 w 46"/>
              <a:gd name="T5" fmla="*/ 53624 h 46"/>
              <a:gd name="T6" fmla="*/ 0 w 46"/>
              <a:gd name="T7" fmla="*/ 171432 h 46"/>
              <a:gd name="T8" fmla="*/ 4763 w 46"/>
              <a:gd name="T9" fmla="*/ 267914 h 46"/>
              <a:gd name="T10" fmla="*/ 28575 w 46"/>
              <a:gd name="T11" fmla="*/ 417917 h 46"/>
              <a:gd name="T12" fmla="*/ 119132 w 46"/>
              <a:gd name="T13" fmla="*/ 492971 h 46"/>
              <a:gd name="T14" fmla="*/ 114369 w 46"/>
              <a:gd name="T15" fmla="*/ 482204 h 46"/>
              <a:gd name="T16" fmla="*/ 71438 w 46"/>
              <a:gd name="T17" fmla="*/ 375059 h 46"/>
              <a:gd name="T18" fmla="*/ 57150 w 46"/>
              <a:gd name="T19" fmla="*/ 246485 h 46"/>
              <a:gd name="T20" fmla="*/ 66675 w 46"/>
              <a:gd name="T21" fmla="*/ 171432 h 46"/>
              <a:gd name="T22" fmla="*/ 85725 w 46"/>
              <a:gd name="T23" fmla="*/ 150003 h 46"/>
              <a:gd name="T24" fmla="*/ 85725 w 46"/>
              <a:gd name="T25" fmla="*/ 150003 h 46"/>
              <a:gd name="T26" fmla="*/ 133419 w 46"/>
              <a:gd name="T27" fmla="*/ 192861 h 46"/>
              <a:gd name="T28" fmla="*/ 181044 w 46"/>
              <a:gd name="T29" fmla="*/ 225056 h 46"/>
              <a:gd name="T30" fmla="*/ 219144 w 46"/>
              <a:gd name="T31" fmla="*/ 235719 h 46"/>
              <a:gd name="T32" fmla="*/ 76200 w 46"/>
              <a:gd name="T33" fmla="*/ 0 h 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6"/>
              <a:gd name="T52" fmla="*/ 0 h 46"/>
              <a:gd name="T53" fmla="*/ 46 w 46"/>
              <a:gd name="T54" fmla="*/ 46 h 4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6" h="46">
                <a:moveTo>
                  <a:pt x="16" y="0"/>
                </a:moveTo>
                <a:lnTo>
                  <a:pt x="8" y="0"/>
                </a:lnTo>
                <a:lnTo>
                  <a:pt x="3" y="5"/>
                </a:lnTo>
                <a:lnTo>
                  <a:pt x="0" y="16"/>
                </a:lnTo>
                <a:lnTo>
                  <a:pt x="1" y="25"/>
                </a:lnTo>
                <a:lnTo>
                  <a:pt x="6" y="39"/>
                </a:lnTo>
                <a:lnTo>
                  <a:pt x="25" y="46"/>
                </a:lnTo>
                <a:lnTo>
                  <a:pt x="24" y="45"/>
                </a:lnTo>
                <a:lnTo>
                  <a:pt x="15" y="35"/>
                </a:lnTo>
                <a:lnTo>
                  <a:pt x="12" y="23"/>
                </a:lnTo>
                <a:lnTo>
                  <a:pt x="14" y="16"/>
                </a:lnTo>
                <a:lnTo>
                  <a:pt x="18" y="14"/>
                </a:lnTo>
                <a:lnTo>
                  <a:pt x="28" y="18"/>
                </a:lnTo>
                <a:lnTo>
                  <a:pt x="38" y="21"/>
                </a:lnTo>
                <a:lnTo>
                  <a:pt x="46" y="22"/>
                </a:lnTo>
                <a:lnTo>
                  <a:pt x="16" y="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4" name="Freeform 2591"/>
          <p:cNvSpPr>
            <a:spLocks/>
          </p:cNvSpPr>
          <p:nvPr/>
        </p:nvSpPr>
        <p:spPr bwMode="auto">
          <a:xfrm>
            <a:off x="4221163" y="2746375"/>
            <a:ext cx="1587" cy="4763"/>
          </a:xfrm>
          <a:custGeom>
            <a:avLst/>
            <a:gdLst>
              <a:gd name="T0" fmla="*/ 16040 w 28"/>
              <a:gd name="T1" fmla="*/ 0 h 21"/>
              <a:gd name="T2" fmla="*/ 12866 w 28"/>
              <a:gd name="T3" fmla="*/ 102972 h 21"/>
              <a:gd name="T4" fmla="*/ 0 w 28"/>
              <a:gd name="T5" fmla="*/ 668861 h 21"/>
              <a:gd name="T6" fmla="*/ 35311 w 28"/>
              <a:gd name="T7" fmla="*/ 1080294 h 21"/>
              <a:gd name="T8" fmla="*/ 38541 w 28"/>
              <a:gd name="T9" fmla="*/ 977322 h 21"/>
              <a:gd name="T10" fmla="*/ 51407 w 28"/>
              <a:gd name="T11" fmla="*/ 514404 h 21"/>
              <a:gd name="T12" fmla="*/ 57812 w 28"/>
              <a:gd name="T13" fmla="*/ 514404 h 21"/>
              <a:gd name="T14" fmla="*/ 89949 w 28"/>
              <a:gd name="T15" fmla="*/ 720120 h 21"/>
              <a:gd name="T16" fmla="*/ 16040 w 28"/>
              <a:gd name="T17" fmla="*/ 0 h 2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"/>
              <a:gd name="T28" fmla="*/ 0 h 21"/>
              <a:gd name="T29" fmla="*/ 28 w 28"/>
              <a:gd name="T30" fmla="*/ 21 h 2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" h="21">
                <a:moveTo>
                  <a:pt x="5" y="0"/>
                </a:moveTo>
                <a:lnTo>
                  <a:pt x="4" y="2"/>
                </a:lnTo>
                <a:lnTo>
                  <a:pt x="0" y="13"/>
                </a:lnTo>
                <a:lnTo>
                  <a:pt x="11" y="21"/>
                </a:lnTo>
                <a:lnTo>
                  <a:pt x="12" y="19"/>
                </a:lnTo>
                <a:lnTo>
                  <a:pt x="16" y="10"/>
                </a:lnTo>
                <a:lnTo>
                  <a:pt x="18" y="10"/>
                </a:lnTo>
                <a:lnTo>
                  <a:pt x="28" y="14"/>
                </a:lnTo>
                <a:lnTo>
                  <a:pt x="5" y="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5" name="Freeform 2592"/>
          <p:cNvSpPr>
            <a:spLocks/>
          </p:cNvSpPr>
          <p:nvPr/>
        </p:nvSpPr>
        <p:spPr bwMode="auto">
          <a:xfrm>
            <a:off x="4221163" y="2746375"/>
            <a:ext cx="4762" cy="11113"/>
          </a:xfrm>
          <a:custGeom>
            <a:avLst/>
            <a:gdLst>
              <a:gd name="T0" fmla="*/ 201801 w 53"/>
              <a:gd name="T1" fmla="*/ 46675 h 115"/>
              <a:gd name="T2" fmla="*/ 153372 w 53"/>
              <a:gd name="T3" fmla="*/ 18651 h 115"/>
              <a:gd name="T4" fmla="*/ 80684 w 53"/>
              <a:gd name="T5" fmla="*/ 0 h 115"/>
              <a:gd name="T6" fmla="*/ 64601 w 53"/>
              <a:gd name="T7" fmla="*/ 0 h 115"/>
              <a:gd name="T8" fmla="*/ 0 w 53"/>
              <a:gd name="T9" fmla="*/ 28024 h 115"/>
              <a:gd name="T10" fmla="*/ 185718 w 53"/>
              <a:gd name="T11" fmla="*/ 158771 h 115"/>
              <a:gd name="T12" fmla="*/ 217974 w 53"/>
              <a:gd name="T13" fmla="*/ 186795 h 115"/>
              <a:gd name="T14" fmla="*/ 282575 w 53"/>
              <a:gd name="T15" fmla="*/ 280144 h 115"/>
              <a:gd name="T16" fmla="*/ 290662 w 53"/>
              <a:gd name="T17" fmla="*/ 280144 h 115"/>
              <a:gd name="T18" fmla="*/ 314831 w 53"/>
              <a:gd name="T19" fmla="*/ 420265 h 115"/>
              <a:gd name="T20" fmla="*/ 314831 w 53"/>
              <a:gd name="T21" fmla="*/ 457566 h 115"/>
              <a:gd name="T22" fmla="*/ 306745 w 53"/>
              <a:gd name="T23" fmla="*/ 457566 h 115"/>
              <a:gd name="T24" fmla="*/ 242143 w 53"/>
              <a:gd name="T25" fmla="*/ 438915 h 115"/>
              <a:gd name="T26" fmla="*/ 153372 w 53"/>
              <a:gd name="T27" fmla="*/ 401518 h 115"/>
              <a:gd name="T28" fmla="*/ 153372 w 53"/>
              <a:gd name="T29" fmla="*/ 392241 h 115"/>
              <a:gd name="T30" fmla="*/ 72688 w 53"/>
              <a:gd name="T31" fmla="*/ 364216 h 115"/>
              <a:gd name="T32" fmla="*/ 314831 w 53"/>
              <a:gd name="T33" fmla="*/ 569662 h 115"/>
              <a:gd name="T34" fmla="*/ 314831 w 53"/>
              <a:gd name="T35" fmla="*/ 625710 h 115"/>
              <a:gd name="T36" fmla="*/ 314831 w 53"/>
              <a:gd name="T37" fmla="*/ 644361 h 115"/>
              <a:gd name="T38" fmla="*/ 298658 w 53"/>
              <a:gd name="T39" fmla="*/ 756360 h 115"/>
              <a:gd name="T40" fmla="*/ 290662 w 53"/>
              <a:gd name="T41" fmla="*/ 765734 h 115"/>
              <a:gd name="T42" fmla="*/ 234147 w 53"/>
              <a:gd name="T43" fmla="*/ 812409 h 115"/>
              <a:gd name="T44" fmla="*/ 226060 w 53"/>
              <a:gd name="T45" fmla="*/ 821782 h 115"/>
              <a:gd name="T46" fmla="*/ 314831 w 53"/>
              <a:gd name="T47" fmla="*/ 905855 h 115"/>
              <a:gd name="T48" fmla="*/ 339090 w 53"/>
              <a:gd name="T49" fmla="*/ 1017854 h 115"/>
              <a:gd name="T50" fmla="*/ 427861 w 53"/>
              <a:gd name="T51" fmla="*/ 1073902 h 115"/>
              <a:gd name="T52" fmla="*/ 403602 w 53"/>
              <a:gd name="T53" fmla="*/ 961806 h 115"/>
              <a:gd name="T54" fmla="*/ 403602 w 53"/>
              <a:gd name="T55" fmla="*/ 868457 h 115"/>
              <a:gd name="T56" fmla="*/ 403602 w 53"/>
              <a:gd name="T57" fmla="*/ 700409 h 115"/>
              <a:gd name="T58" fmla="*/ 403602 w 53"/>
              <a:gd name="T59" fmla="*/ 504240 h 115"/>
              <a:gd name="T60" fmla="*/ 403602 w 53"/>
              <a:gd name="T61" fmla="*/ 504240 h 115"/>
              <a:gd name="T62" fmla="*/ 395605 w 53"/>
              <a:gd name="T63" fmla="*/ 382867 h 115"/>
              <a:gd name="T64" fmla="*/ 371346 w 53"/>
              <a:gd name="T65" fmla="*/ 252120 h 115"/>
              <a:gd name="T66" fmla="*/ 306745 w 53"/>
              <a:gd name="T67" fmla="*/ 158771 h 115"/>
              <a:gd name="T68" fmla="*/ 282575 w 53"/>
              <a:gd name="T69" fmla="*/ 112096 h 115"/>
              <a:gd name="T70" fmla="*/ 201801 w 53"/>
              <a:gd name="T71" fmla="*/ 46675 h 11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3"/>
              <a:gd name="T109" fmla="*/ 0 h 115"/>
              <a:gd name="T110" fmla="*/ 53 w 53"/>
              <a:gd name="T111" fmla="*/ 115 h 11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3" h="115">
                <a:moveTo>
                  <a:pt x="25" y="5"/>
                </a:moveTo>
                <a:lnTo>
                  <a:pt x="19" y="2"/>
                </a:lnTo>
                <a:lnTo>
                  <a:pt x="10" y="0"/>
                </a:lnTo>
                <a:lnTo>
                  <a:pt x="8" y="0"/>
                </a:lnTo>
                <a:lnTo>
                  <a:pt x="0" y="3"/>
                </a:lnTo>
                <a:lnTo>
                  <a:pt x="23" y="17"/>
                </a:lnTo>
                <a:lnTo>
                  <a:pt x="27" y="20"/>
                </a:lnTo>
                <a:lnTo>
                  <a:pt x="35" y="30"/>
                </a:lnTo>
                <a:lnTo>
                  <a:pt x="36" y="30"/>
                </a:lnTo>
                <a:lnTo>
                  <a:pt x="39" y="45"/>
                </a:lnTo>
                <a:lnTo>
                  <a:pt x="39" y="49"/>
                </a:lnTo>
                <a:lnTo>
                  <a:pt x="38" y="49"/>
                </a:lnTo>
                <a:lnTo>
                  <a:pt x="30" y="47"/>
                </a:lnTo>
                <a:lnTo>
                  <a:pt x="19" y="43"/>
                </a:lnTo>
                <a:lnTo>
                  <a:pt x="19" y="42"/>
                </a:lnTo>
                <a:lnTo>
                  <a:pt x="9" y="39"/>
                </a:lnTo>
                <a:lnTo>
                  <a:pt x="39" y="61"/>
                </a:lnTo>
                <a:lnTo>
                  <a:pt x="39" y="67"/>
                </a:lnTo>
                <a:lnTo>
                  <a:pt x="39" y="69"/>
                </a:lnTo>
                <a:lnTo>
                  <a:pt x="37" y="81"/>
                </a:lnTo>
                <a:lnTo>
                  <a:pt x="36" y="82"/>
                </a:lnTo>
                <a:lnTo>
                  <a:pt x="29" y="87"/>
                </a:lnTo>
                <a:lnTo>
                  <a:pt x="28" y="88"/>
                </a:lnTo>
                <a:lnTo>
                  <a:pt x="39" y="97"/>
                </a:lnTo>
                <a:lnTo>
                  <a:pt x="42" y="109"/>
                </a:lnTo>
                <a:lnTo>
                  <a:pt x="53" y="115"/>
                </a:lnTo>
                <a:lnTo>
                  <a:pt x="50" y="103"/>
                </a:lnTo>
                <a:lnTo>
                  <a:pt x="50" y="93"/>
                </a:lnTo>
                <a:lnTo>
                  <a:pt x="50" y="75"/>
                </a:lnTo>
                <a:lnTo>
                  <a:pt x="50" y="54"/>
                </a:lnTo>
                <a:lnTo>
                  <a:pt x="49" y="41"/>
                </a:lnTo>
                <a:lnTo>
                  <a:pt x="46" y="27"/>
                </a:lnTo>
                <a:lnTo>
                  <a:pt x="38" y="17"/>
                </a:lnTo>
                <a:lnTo>
                  <a:pt x="35" y="12"/>
                </a:lnTo>
                <a:lnTo>
                  <a:pt x="25" y="5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6" name="Freeform 2593"/>
          <p:cNvSpPr>
            <a:spLocks/>
          </p:cNvSpPr>
          <p:nvPr/>
        </p:nvSpPr>
        <p:spPr bwMode="auto">
          <a:xfrm>
            <a:off x="4227513" y="2757488"/>
            <a:ext cx="1587" cy="1587"/>
          </a:xfrm>
          <a:custGeom>
            <a:avLst/>
            <a:gdLst>
              <a:gd name="T0" fmla="*/ 109287 w 22"/>
              <a:gd name="T1" fmla="*/ 36429 h 22"/>
              <a:gd name="T2" fmla="*/ 83245 w 22"/>
              <a:gd name="T3" fmla="*/ 26041 h 22"/>
              <a:gd name="T4" fmla="*/ 0 w 22"/>
              <a:gd name="T5" fmla="*/ 0 h 22"/>
              <a:gd name="T6" fmla="*/ 26041 w 22"/>
              <a:gd name="T7" fmla="*/ 46817 h 22"/>
              <a:gd name="T8" fmla="*/ 72858 w 22"/>
              <a:gd name="T9" fmla="*/ 88439 h 22"/>
              <a:gd name="T10" fmla="*/ 114480 w 22"/>
              <a:gd name="T11" fmla="*/ 114480 h 22"/>
              <a:gd name="T12" fmla="*/ 109287 w 22"/>
              <a:gd name="T13" fmla="*/ 36429 h 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"/>
              <a:gd name="T22" fmla="*/ 0 h 22"/>
              <a:gd name="T23" fmla="*/ 22 w 22"/>
              <a:gd name="T24" fmla="*/ 22 h 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" h="22">
                <a:moveTo>
                  <a:pt x="21" y="7"/>
                </a:moveTo>
                <a:lnTo>
                  <a:pt x="16" y="5"/>
                </a:lnTo>
                <a:lnTo>
                  <a:pt x="0" y="0"/>
                </a:lnTo>
                <a:lnTo>
                  <a:pt x="5" y="9"/>
                </a:lnTo>
                <a:lnTo>
                  <a:pt x="14" y="17"/>
                </a:lnTo>
                <a:lnTo>
                  <a:pt x="22" y="22"/>
                </a:lnTo>
                <a:lnTo>
                  <a:pt x="21" y="7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7" name="Freeform 2594"/>
          <p:cNvSpPr>
            <a:spLocks/>
          </p:cNvSpPr>
          <p:nvPr/>
        </p:nvSpPr>
        <p:spPr bwMode="auto">
          <a:xfrm>
            <a:off x="4225925" y="2749550"/>
            <a:ext cx="3175" cy="7938"/>
          </a:xfrm>
          <a:custGeom>
            <a:avLst/>
            <a:gdLst>
              <a:gd name="T0" fmla="*/ 212831 w 30"/>
              <a:gd name="T1" fmla="*/ 0 h 114"/>
              <a:gd name="T2" fmla="*/ 89641 w 30"/>
              <a:gd name="T3" fmla="*/ 9679 h 114"/>
              <a:gd name="T4" fmla="*/ 89641 w 30"/>
              <a:gd name="T5" fmla="*/ 121229 h 114"/>
              <a:gd name="T6" fmla="*/ 0 w 30"/>
              <a:gd name="T7" fmla="*/ 96997 h 114"/>
              <a:gd name="T8" fmla="*/ 0 w 30"/>
              <a:gd name="T9" fmla="*/ 155139 h 114"/>
              <a:gd name="T10" fmla="*/ 89641 w 30"/>
              <a:gd name="T11" fmla="*/ 179371 h 114"/>
              <a:gd name="T12" fmla="*/ 89641 w 30"/>
              <a:gd name="T13" fmla="*/ 436381 h 114"/>
              <a:gd name="T14" fmla="*/ 89641 w 30"/>
              <a:gd name="T15" fmla="*/ 465487 h 114"/>
              <a:gd name="T16" fmla="*/ 100859 w 30"/>
              <a:gd name="T17" fmla="*/ 528504 h 114"/>
              <a:gd name="T18" fmla="*/ 280035 w 30"/>
              <a:gd name="T19" fmla="*/ 552735 h 114"/>
              <a:gd name="T20" fmla="*/ 235268 w 30"/>
              <a:gd name="T21" fmla="*/ 538182 h 114"/>
              <a:gd name="T22" fmla="*/ 212831 w 30"/>
              <a:gd name="T23" fmla="*/ 513951 h 114"/>
              <a:gd name="T24" fmla="*/ 212831 w 30"/>
              <a:gd name="T25" fmla="*/ 470292 h 114"/>
              <a:gd name="T26" fmla="*/ 212831 w 30"/>
              <a:gd name="T27" fmla="*/ 208477 h 114"/>
              <a:gd name="T28" fmla="*/ 336021 w 30"/>
              <a:gd name="T29" fmla="*/ 247262 h 114"/>
              <a:gd name="T30" fmla="*/ 336021 w 30"/>
              <a:gd name="T31" fmla="*/ 184245 h 114"/>
              <a:gd name="T32" fmla="*/ 212831 w 30"/>
              <a:gd name="T33" fmla="*/ 155139 h 114"/>
              <a:gd name="T34" fmla="*/ 212831 w 30"/>
              <a:gd name="T35" fmla="*/ 0 h 11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0"/>
              <a:gd name="T55" fmla="*/ 0 h 114"/>
              <a:gd name="T56" fmla="*/ 30 w 30"/>
              <a:gd name="T57" fmla="*/ 114 h 11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0" h="114">
                <a:moveTo>
                  <a:pt x="19" y="0"/>
                </a:moveTo>
                <a:lnTo>
                  <a:pt x="8" y="2"/>
                </a:lnTo>
                <a:lnTo>
                  <a:pt x="8" y="25"/>
                </a:lnTo>
                <a:lnTo>
                  <a:pt x="0" y="20"/>
                </a:lnTo>
                <a:lnTo>
                  <a:pt x="0" y="32"/>
                </a:lnTo>
                <a:lnTo>
                  <a:pt x="8" y="37"/>
                </a:lnTo>
                <a:lnTo>
                  <a:pt x="8" y="90"/>
                </a:lnTo>
                <a:lnTo>
                  <a:pt x="8" y="96"/>
                </a:lnTo>
                <a:lnTo>
                  <a:pt x="9" y="109"/>
                </a:lnTo>
                <a:lnTo>
                  <a:pt x="25" y="114"/>
                </a:lnTo>
                <a:lnTo>
                  <a:pt x="21" y="111"/>
                </a:lnTo>
                <a:lnTo>
                  <a:pt x="19" y="106"/>
                </a:lnTo>
                <a:lnTo>
                  <a:pt x="19" y="97"/>
                </a:lnTo>
                <a:lnTo>
                  <a:pt x="19" y="43"/>
                </a:lnTo>
                <a:lnTo>
                  <a:pt x="30" y="51"/>
                </a:lnTo>
                <a:lnTo>
                  <a:pt x="30" y="38"/>
                </a:lnTo>
                <a:lnTo>
                  <a:pt x="19" y="32"/>
                </a:lnTo>
                <a:lnTo>
                  <a:pt x="19" y="0"/>
                </a:lnTo>
                <a:close/>
              </a:path>
            </a:pathLst>
          </a:custGeom>
          <a:pattFill prst="pct5">
            <a:fgClr>
              <a:schemeClr val="bg1">
                <a:alpha val="23137"/>
              </a:schemeClr>
            </a:fgClr>
            <a:bgClr>
              <a:srgbClr val="FFFFFF">
                <a:alpha val="23137"/>
              </a:srgb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228" name="Rectangle 2688"/>
          <p:cNvSpPr>
            <a:spLocks noChangeArrowheads="1"/>
          </p:cNvSpPr>
          <p:nvPr/>
        </p:nvSpPr>
        <p:spPr bwMode="auto">
          <a:xfrm>
            <a:off x="0" y="3690938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pic>
        <p:nvPicPr>
          <p:cNvPr id="8229" name="Picture 2122" descr="Ό⢘樚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68413" y="2627313"/>
            <a:ext cx="1584325" cy="1363662"/>
          </a:xfrm>
          <a:solidFill>
            <a:srgbClr val="000000"/>
          </a:solidFill>
        </p:spPr>
      </p:pic>
      <p:pic>
        <p:nvPicPr>
          <p:cNvPr id="8230" name="Picture 2690" descr="䗠䗨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92" y="4786314"/>
            <a:ext cx="57626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3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1008" y="1475656"/>
            <a:ext cx="2088232" cy="225506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147"/>
          <p:cNvSpPr>
            <a:spLocks noChangeArrowheads="1"/>
          </p:cNvSpPr>
          <p:nvPr/>
        </p:nvSpPr>
        <p:spPr bwMode="auto">
          <a:xfrm>
            <a:off x="214290" y="3357554"/>
            <a:ext cx="6410325" cy="12926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tr-TR" dirty="0"/>
              <a:t>                 </a:t>
            </a:r>
            <a:r>
              <a:rPr lang="tr-TR" sz="1200" dirty="0" smtClean="0"/>
              <a:t> </a:t>
            </a:r>
            <a:r>
              <a:rPr lang="ru-RU" sz="1200" dirty="0" smtClean="0"/>
              <a:t>Если данный электроприбор будет располагаться  рядом со стеной</a:t>
            </a:r>
            <a:r>
              <a:rPr lang="en-US" sz="1200" dirty="0" smtClean="0"/>
              <a:t>, </a:t>
            </a:r>
            <a:endParaRPr lang="ru-RU" sz="1200" dirty="0" smtClean="0"/>
          </a:p>
          <a:p>
            <a:pPr algn="l"/>
            <a:r>
              <a:rPr lang="ru-RU" sz="1200" dirty="0" smtClean="0"/>
              <a:t>                       перегородкой</a:t>
            </a:r>
            <a:r>
              <a:rPr lang="en-US" sz="1200" dirty="0" smtClean="0"/>
              <a:t>, </a:t>
            </a:r>
            <a:r>
              <a:rPr lang="ru-RU" sz="1200" dirty="0" smtClean="0"/>
              <a:t>кухонной мебелью</a:t>
            </a:r>
            <a:r>
              <a:rPr lang="en-US" sz="1200" dirty="0" smtClean="0"/>
              <a:t>,</a:t>
            </a:r>
            <a:r>
              <a:rPr lang="ru-RU" sz="1200" dirty="0" smtClean="0"/>
              <a:t> декорирующим покрытием</a:t>
            </a:r>
            <a:r>
              <a:rPr lang="tr-TR" sz="1200" dirty="0" smtClean="0"/>
              <a:t> </a:t>
            </a:r>
            <a:r>
              <a:rPr lang="ru-RU" sz="1200" dirty="0" smtClean="0"/>
              <a:t>и т.д.,</a:t>
            </a:r>
            <a:r>
              <a:rPr lang="en-US" sz="1200" dirty="0" smtClean="0"/>
              <a:t> </a:t>
            </a:r>
            <a:r>
              <a:rPr lang="ru-RU" sz="1200" dirty="0" smtClean="0"/>
              <a:t>расстояние между ними должно составлять минимум </a:t>
            </a:r>
            <a:r>
              <a:rPr lang="en-US" sz="1200" dirty="0" smtClean="0"/>
              <a:t>20 </a:t>
            </a:r>
            <a:r>
              <a:rPr lang="ru-RU" sz="1200" dirty="0" smtClean="0"/>
              <a:t>см, а в случае, если они покрыты огнестойкими изоляционными материалами, расстояние должно составлять минимум  </a:t>
            </a:r>
            <a:r>
              <a:rPr lang="en-US" sz="1200" dirty="0" smtClean="0"/>
              <a:t>5 </a:t>
            </a:r>
            <a:r>
              <a:rPr lang="ru-RU" sz="1200" dirty="0" smtClean="0"/>
              <a:t>см</a:t>
            </a:r>
            <a:r>
              <a:rPr lang="en-US" sz="1200" dirty="0" smtClean="0"/>
              <a:t>. </a:t>
            </a:r>
            <a:r>
              <a:rPr lang="ru-RU" sz="1200" dirty="0" smtClean="0"/>
              <a:t>Настоятельно рекомендуется соблюдать инструкции по пожарной безопасности</a:t>
            </a:r>
            <a:r>
              <a:rPr lang="en-US" sz="1200" dirty="0" smtClean="0"/>
              <a:t>.</a:t>
            </a:r>
            <a:r>
              <a:rPr lang="tr-TR" sz="1200" dirty="0" smtClean="0"/>
              <a:t> </a:t>
            </a:r>
            <a:endParaRPr lang="tr-TR" sz="1200" dirty="0"/>
          </a:p>
        </p:txBody>
      </p:sp>
      <p:sp>
        <p:nvSpPr>
          <p:cNvPr id="9221" name="Rectangle 2662"/>
          <p:cNvSpPr>
            <a:spLocks noChangeArrowheads="1"/>
          </p:cNvSpPr>
          <p:nvPr/>
        </p:nvSpPr>
        <p:spPr bwMode="auto">
          <a:xfrm>
            <a:off x="428604" y="4857752"/>
            <a:ext cx="6021387" cy="55399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/>
            <a:r>
              <a:rPr lang="tr-TR" dirty="0"/>
              <a:t>	  </a:t>
            </a:r>
            <a:r>
              <a:rPr lang="ru-RU" sz="1200" dirty="0" smtClean="0"/>
              <a:t>Установка электроприбора должна производиться только                </a:t>
            </a:r>
          </a:p>
          <a:p>
            <a:pPr lvl="1" algn="l"/>
            <a:r>
              <a:rPr lang="ru-RU" sz="1200" dirty="0" smtClean="0"/>
              <a:t>     уполномоченным обслуживающим персоналом</a:t>
            </a:r>
            <a:r>
              <a:rPr lang="en-US" sz="1200" dirty="0" smtClean="0"/>
              <a:t>.</a:t>
            </a:r>
            <a:endParaRPr lang="tr-TR" sz="1200" dirty="0" smtClean="0"/>
          </a:p>
        </p:txBody>
      </p:sp>
      <p:sp>
        <p:nvSpPr>
          <p:cNvPr id="9222" name="Rectangle 52"/>
          <p:cNvSpPr>
            <a:spLocks noGrp="1" noChangeArrowheads="1"/>
          </p:cNvSpPr>
          <p:nvPr>
            <p:ph type="title" sz="quarter"/>
          </p:nvPr>
        </p:nvSpPr>
        <p:spPr>
          <a:xfrm>
            <a:off x="342900" y="-900113"/>
            <a:ext cx="6172200" cy="1524001"/>
          </a:xfrm>
          <a:noFill/>
        </p:spPr>
        <p:txBody>
          <a:bodyPr anchor="b"/>
          <a:lstStyle/>
          <a:p>
            <a:pPr algn="l" eaLnBrk="1" hangingPunct="1"/>
            <a:r>
              <a:rPr lang="ru-RU" sz="2400" b="1" dirty="0" smtClean="0"/>
              <a:t>УСТАНОВКА ЭЛЕКТРОПРИБОРА</a:t>
            </a:r>
            <a:endParaRPr lang="tr-TR" dirty="0" smtClean="0"/>
          </a:p>
        </p:txBody>
      </p:sp>
      <p:grpSp>
        <p:nvGrpSpPr>
          <p:cNvPr id="9223" name="Group 44"/>
          <p:cNvGrpSpPr>
            <a:grpSpLocks/>
          </p:cNvGrpSpPr>
          <p:nvPr/>
        </p:nvGrpSpPr>
        <p:grpSpPr bwMode="auto">
          <a:xfrm>
            <a:off x="404813" y="611188"/>
            <a:ext cx="5976937" cy="144462"/>
            <a:chOff x="300" y="1474"/>
            <a:chExt cx="3765" cy="91"/>
          </a:xfrm>
        </p:grpSpPr>
        <p:sp>
          <p:nvSpPr>
            <p:cNvPr id="9232" name="Rectangle 45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3" name="Line 46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9224" name="Group 47"/>
          <p:cNvGrpSpPr>
            <a:grpSpLocks/>
          </p:cNvGrpSpPr>
          <p:nvPr/>
        </p:nvGrpSpPr>
        <p:grpSpPr bwMode="auto">
          <a:xfrm>
            <a:off x="0" y="8604250"/>
            <a:ext cx="6858000" cy="69850"/>
            <a:chOff x="0" y="5103"/>
            <a:chExt cx="4320" cy="45"/>
          </a:xfrm>
        </p:grpSpPr>
        <p:sp>
          <p:nvSpPr>
            <p:cNvPr id="9230" name="Line 48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9231" name="Line 49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9225" name="Rectangle 55"/>
          <p:cNvSpPr>
            <a:spLocks noChangeArrowheads="1"/>
          </p:cNvSpPr>
          <p:nvPr/>
        </p:nvSpPr>
        <p:spPr bwMode="auto">
          <a:xfrm>
            <a:off x="214290" y="5572132"/>
            <a:ext cx="641193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800100" lvl="1" indent="-342900" algn="l">
              <a:tabLst>
                <a:tab pos="457200" algn="l"/>
              </a:tabLst>
            </a:pPr>
            <a:r>
              <a:rPr lang="en-US" sz="1400" dirty="0" smtClean="0"/>
              <a:t>☞  </a:t>
            </a:r>
            <a:r>
              <a:rPr lang="ru-RU" sz="1400" dirty="0" smtClean="0"/>
              <a:t>Рабочий стенд, на котором размещается устройство </a:t>
            </a:r>
            <a:r>
              <a:rPr lang="en-US" sz="1400" dirty="0" smtClean="0"/>
              <a:t>(</a:t>
            </a:r>
            <a:r>
              <a:rPr lang="ru-RU" sz="1400" dirty="0" smtClean="0"/>
              <a:t>для моделей в стендовом исполнении</a:t>
            </a:r>
            <a:r>
              <a:rPr lang="en-US" sz="1400" dirty="0" smtClean="0"/>
              <a:t>) </a:t>
            </a:r>
            <a:r>
              <a:rPr lang="ru-RU" sz="1400" dirty="0" smtClean="0"/>
              <a:t>, должен быть регулируемым, а модели в ином исполнении должны быть устойчиво расположены и отцентрированы</a:t>
            </a:r>
            <a:r>
              <a:rPr lang="en-US" sz="1400" dirty="0" smtClean="0"/>
              <a:t>.</a:t>
            </a:r>
            <a:endParaRPr lang="tr-TR" sz="1400" dirty="0"/>
          </a:p>
          <a:p>
            <a:pPr marL="800100" lvl="1" indent="-342900" algn="l">
              <a:tabLst>
                <a:tab pos="457200" algn="l"/>
              </a:tabLst>
            </a:pPr>
            <a:r>
              <a:rPr lang="tr-TR" sz="1400" dirty="0"/>
              <a:t>☞   </a:t>
            </a:r>
            <a:r>
              <a:rPr lang="ru-RU" sz="1400" dirty="0" smtClean="0"/>
              <a:t>Подключение электропитания должно быть проверено квалифицированным электриком и быть оборудовано предохранителем на максимальной высоте </a:t>
            </a:r>
            <a:r>
              <a:rPr lang="en-US" sz="1400" dirty="0" smtClean="0"/>
              <a:t>170 </a:t>
            </a:r>
            <a:r>
              <a:rPr lang="ru-RU" sz="1400" dirty="0" smtClean="0"/>
              <a:t>см</a:t>
            </a:r>
            <a:r>
              <a:rPr lang="en-US" sz="1400" dirty="0" smtClean="0"/>
              <a:t>.</a:t>
            </a:r>
            <a:endParaRPr lang="tr-TR" sz="1400" dirty="0" smtClean="0"/>
          </a:p>
          <a:p>
            <a:pPr marL="800100" lvl="1" indent="-342900" algn="l">
              <a:tabLst>
                <a:tab pos="457200" algn="l"/>
              </a:tabLst>
            </a:pPr>
            <a:r>
              <a:rPr lang="en-US" sz="1400" dirty="0" smtClean="0"/>
              <a:t>☞</a:t>
            </a:r>
            <a:r>
              <a:rPr lang="tr-TR" sz="1400" dirty="0" smtClean="0"/>
              <a:t> </a:t>
            </a:r>
            <a:r>
              <a:rPr lang="ru-RU" sz="1400" dirty="0" smtClean="0"/>
              <a:t>  Электропитание должно быть подключено с использованием предохранителя утечки тока </a:t>
            </a:r>
            <a:r>
              <a:rPr lang="en-US" sz="1400" dirty="0" smtClean="0"/>
              <a:t>30 </a:t>
            </a:r>
            <a:r>
              <a:rPr lang="ru-RU" sz="1400" dirty="0" smtClean="0"/>
              <a:t>миллиампер, защищающего от опасности утечки тока</a:t>
            </a:r>
            <a:r>
              <a:rPr lang="en-US" sz="1400" dirty="0" smtClean="0"/>
              <a:t>. </a:t>
            </a:r>
          </a:p>
          <a:p>
            <a:pPr marL="800100" lvl="1" indent="-342900" algn="l">
              <a:tabLst>
                <a:tab pos="457200" algn="l"/>
              </a:tabLst>
            </a:pPr>
            <a:r>
              <a:rPr lang="en-US" sz="1400" dirty="0" smtClean="0"/>
              <a:t>☞</a:t>
            </a:r>
            <a:r>
              <a:rPr lang="tr-TR" sz="1400" dirty="0" smtClean="0"/>
              <a:t> </a:t>
            </a:r>
            <a:r>
              <a:rPr lang="ru-RU" sz="1400" dirty="0" smtClean="0"/>
              <a:t>Электроустановка оборудования должна быть заземлена с помощью подключения к шине заземления на ближайшей панели</a:t>
            </a:r>
            <a:r>
              <a:rPr lang="en-US" sz="1400" dirty="0" smtClean="0"/>
              <a:t>.</a:t>
            </a:r>
            <a:endParaRPr lang="tr-TR" sz="1400" dirty="0"/>
          </a:p>
        </p:txBody>
      </p:sp>
      <p:sp>
        <p:nvSpPr>
          <p:cNvPr id="9226" name="Text Box 600"/>
          <p:cNvSpPr txBox="1">
            <a:spLocks noChangeArrowheads="1"/>
          </p:cNvSpPr>
          <p:nvPr/>
        </p:nvSpPr>
        <p:spPr bwMode="auto">
          <a:xfrm>
            <a:off x="6267450" y="8821738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12/17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9227" name="Rectangle 2144"/>
          <p:cNvSpPr>
            <a:spLocks noChangeArrowheads="1"/>
          </p:cNvSpPr>
          <p:nvPr/>
        </p:nvSpPr>
        <p:spPr bwMode="auto">
          <a:xfrm>
            <a:off x="115888" y="4787900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tr-TR" b="1"/>
              <a:t>    </a:t>
            </a:r>
            <a:endParaRPr lang="tr-TR" sz="1500">
              <a:latin typeface="Verdana" pitchFamily="34" charset="0"/>
            </a:endParaRPr>
          </a:p>
        </p:txBody>
      </p:sp>
      <p:pic>
        <p:nvPicPr>
          <p:cNvPr id="9228" name="Picture 3351" descr="䗠䗨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67" y="3428992"/>
            <a:ext cx="500066" cy="44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3352" descr="䗠䗨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80" y="4929190"/>
            <a:ext cx="5048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656" y="1043608"/>
            <a:ext cx="1850844" cy="1656184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pic>
        <p:nvPicPr>
          <p:cNvPr id="20" name="Picture 13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5024" y="827584"/>
            <a:ext cx="2088232" cy="225506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179388"/>
            <a:ext cx="6172200" cy="431800"/>
          </a:xfrm>
          <a:noFill/>
        </p:spPr>
        <p:txBody>
          <a:bodyPr anchor="b"/>
          <a:lstStyle/>
          <a:p>
            <a:pPr algn="l" eaLnBrk="1" hangingPunct="1"/>
            <a:r>
              <a:rPr lang="ru-RU" sz="2400" b="1" dirty="0" smtClean="0">
                <a:latin typeface="Verdana" pitchFamily="34" charset="0"/>
              </a:rPr>
              <a:t>ПАНЕЛИ УПРАВЛЕНИЯ</a:t>
            </a:r>
            <a:endParaRPr lang="tr-TR" dirty="0" smtClean="0"/>
          </a:p>
        </p:txBody>
      </p:sp>
      <p:grpSp>
        <p:nvGrpSpPr>
          <p:cNvPr id="10246" name="Group 5"/>
          <p:cNvGrpSpPr>
            <a:grpSpLocks/>
          </p:cNvGrpSpPr>
          <p:nvPr/>
        </p:nvGrpSpPr>
        <p:grpSpPr bwMode="auto">
          <a:xfrm>
            <a:off x="404813" y="611188"/>
            <a:ext cx="5976937" cy="144462"/>
            <a:chOff x="300" y="1474"/>
            <a:chExt cx="3765" cy="91"/>
          </a:xfrm>
        </p:grpSpPr>
        <p:sp>
          <p:nvSpPr>
            <p:cNvPr id="10283" name="Rectangle 6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284" name="Line 7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6196013" y="8750300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13/17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10248" name="Rectangle 34"/>
          <p:cNvSpPr>
            <a:spLocks noChangeArrowheads="1"/>
          </p:cNvSpPr>
          <p:nvPr/>
        </p:nvSpPr>
        <p:spPr bwMode="auto">
          <a:xfrm>
            <a:off x="493713" y="4427984"/>
            <a:ext cx="63642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00100" lvl="1" indent="-342900" algn="l">
              <a:tabLst>
                <a:tab pos="457200" algn="l"/>
              </a:tabLst>
            </a:pPr>
            <a:r>
              <a:rPr lang="en-US" sz="1400" dirty="0"/>
              <a:t>A </a:t>
            </a:r>
            <a:r>
              <a:rPr lang="en-US" sz="1400" cap="all" dirty="0"/>
              <a:t>: </a:t>
            </a:r>
            <a:r>
              <a:rPr lang="ru-RU" sz="1400" cap="all" dirty="0" smtClean="0"/>
              <a:t>Лампочка терморегулятора</a:t>
            </a:r>
            <a:endParaRPr lang="en-US" sz="1400" cap="all" dirty="0"/>
          </a:p>
          <a:p>
            <a:pPr marL="800100" lvl="1" indent="-342900" algn="l">
              <a:tabLst>
                <a:tab pos="457200" algn="l"/>
              </a:tabLst>
            </a:pPr>
            <a:r>
              <a:rPr lang="tr-TR" sz="1400" cap="all" dirty="0" smtClean="0"/>
              <a:t>B:  </a:t>
            </a:r>
            <a:r>
              <a:rPr lang="ru-RU" sz="1400" cap="all" dirty="0" smtClean="0"/>
              <a:t>Индикатор ограничительного термореле</a:t>
            </a:r>
            <a:endParaRPr lang="tr-TR" sz="1400" cap="all" dirty="0" smtClean="0"/>
          </a:p>
          <a:p>
            <a:pPr marL="800100" lvl="1" indent="-342900" algn="l">
              <a:tabLst>
                <a:tab pos="457200" algn="l"/>
              </a:tabLst>
            </a:pPr>
            <a:r>
              <a:rPr lang="en-US" sz="1400" cap="all" dirty="0" smtClean="0"/>
              <a:t>C :  </a:t>
            </a:r>
            <a:r>
              <a:rPr lang="ru-RU" sz="1400" cap="all" dirty="0" smtClean="0"/>
              <a:t>кнопка перезапуска ограничительного термореле </a:t>
            </a:r>
            <a:endParaRPr lang="en-US" sz="1400" cap="all" dirty="0" smtClean="0"/>
          </a:p>
          <a:p>
            <a:pPr marL="800100" lvl="1" indent="-342900" algn="l">
              <a:tabLst>
                <a:tab pos="457200" algn="l"/>
              </a:tabLst>
            </a:pPr>
            <a:r>
              <a:rPr lang="tr-TR" sz="1400" cap="all" dirty="0" smtClean="0"/>
              <a:t>D</a:t>
            </a:r>
            <a:r>
              <a:rPr lang="en-US" sz="1400" cap="all" dirty="0" smtClean="0"/>
              <a:t> </a:t>
            </a:r>
            <a:r>
              <a:rPr lang="en-US" sz="1400" cap="all" dirty="0"/>
              <a:t>:  </a:t>
            </a:r>
            <a:r>
              <a:rPr lang="ru-RU" sz="1400" cap="all" dirty="0" smtClean="0"/>
              <a:t>выключатель сети </a:t>
            </a:r>
            <a:r>
              <a:rPr lang="en-US" sz="1400" cap="all" dirty="0" smtClean="0"/>
              <a:t>+ </a:t>
            </a:r>
            <a:r>
              <a:rPr lang="ru-RU" sz="1400" cap="all" dirty="0" smtClean="0"/>
              <a:t>терморегулятор</a:t>
            </a:r>
            <a:endParaRPr lang="en-US" sz="1400" cap="all" dirty="0"/>
          </a:p>
        </p:txBody>
      </p:sp>
      <p:pic>
        <p:nvPicPr>
          <p:cNvPr id="45" name="Picture 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80" y="1403648"/>
            <a:ext cx="5591175" cy="1657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cxnSp>
        <p:nvCxnSpPr>
          <p:cNvPr id="46" name="46 Düz Ok Bağlayıcısı"/>
          <p:cNvCxnSpPr>
            <a:cxnSpLocks noChangeShapeType="1"/>
          </p:cNvCxnSpPr>
          <p:nvPr/>
        </p:nvCxnSpPr>
        <p:spPr bwMode="auto">
          <a:xfrm flipV="1">
            <a:off x="1772643" y="2340273"/>
            <a:ext cx="503237" cy="792162"/>
          </a:xfrm>
          <a:prstGeom prst="straightConnector1">
            <a:avLst/>
          </a:prstGeom>
          <a:noFill/>
          <a:ln w="0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47" name="48 Düz Ok Bağlayıcısı"/>
          <p:cNvCxnSpPr>
            <a:cxnSpLocks noChangeShapeType="1"/>
          </p:cNvCxnSpPr>
          <p:nvPr/>
        </p:nvCxnSpPr>
        <p:spPr bwMode="auto">
          <a:xfrm flipV="1">
            <a:off x="1196380" y="1908473"/>
            <a:ext cx="1079500" cy="1295400"/>
          </a:xfrm>
          <a:prstGeom prst="straightConnector1">
            <a:avLst/>
          </a:prstGeom>
          <a:noFill/>
          <a:ln w="0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48" name="49 Düz Ok Bağlayıcısı"/>
          <p:cNvCxnSpPr>
            <a:cxnSpLocks noChangeShapeType="1"/>
          </p:cNvCxnSpPr>
          <p:nvPr/>
        </p:nvCxnSpPr>
        <p:spPr bwMode="auto">
          <a:xfrm flipH="1" flipV="1">
            <a:off x="2852143" y="2268835"/>
            <a:ext cx="431800" cy="935038"/>
          </a:xfrm>
          <a:prstGeom prst="straightConnector1">
            <a:avLst/>
          </a:prstGeom>
          <a:noFill/>
          <a:ln w="0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49" name="57 Düz Ok Bağlayıcısı"/>
          <p:cNvCxnSpPr>
            <a:cxnSpLocks noChangeShapeType="1"/>
          </p:cNvCxnSpPr>
          <p:nvPr/>
        </p:nvCxnSpPr>
        <p:spPr bwMode="auto">
          <a:xfrm flipV="1">
            <a:off x="2348905" y="3060998"/>
            <a:ext cx="142875" cy="287337"/>
          </a:xfrm>
          <a:prstGeom prst="straightConnector1">
            <a:avLst/>
          </a:prstGeom>
          <a:noFill/>
          <a:ln w="0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50" name="61 Metin kutusu"/>
          <p:cNvSpPr txBox="1">
            <a:spLocks noChangeArrowheads="1"/>
          </p:cNvSpPr>
          <p:nvPr/>
        </p:nvSpPr>
        <p:spPr bwMode="auto">
          <a:xfrm>
            <a:off x="975718" y="3203873"/>
            <a:ext cx="2952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200"/>
              <a:t>A</a:t>
            </a:r>
          </a:p>
        </p:txBody>
      </p:sp>
      <p:sp>
        <p:nvSpPr>
          <p:cNvPr id="51" name="62 Metin kutusu"/>
          <p:cNvSpPr txBox="1">
            <a:spLocks noChangeArrowheads="1"/>
          </p:cNvSpPr>
          <p:nvPr/>
        </p:nvSpPr>
        <p:spPr bwMode="auto">
          <a:xfrm>
            <a:off x="1628180" y="3132435"/>
            <a:ext cx="2873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200"/>
              <a:t>B</a:t>
            </a:r>
          </a:p>
        </p:txBody>
      </p:sp>
      <p:sp>
        <p:nvSpPr>
          <p:cNvPr id="52" name="63 Metin kutusu"/>
          <p:cNvSpPr txBox="1">
            <a:spLocks noChangeArrowheads="1"/>
          </p:cNvSpPr>
          <p:nvPr/>
        </p:nvSpPr>
        <p:spPr bwMode="auto">
          <a:xfrm>
            <a:off x="2204443" y="3348335"/>
            <a:ext cx="2873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/>
              <a:t>C</a:t>
            </a:r>
          </a:p>
        </p:txBody>
      </p:sp>
      <p:sp>
        <p:nvSpPr>
          <p:cNvPr id="53" name="64 Metin kutusu"/>
          <p:cNvSpPr txBox="1">
            <a:spLocks noChangeArrowheads="1"/>
          </p:cNvSpPr>
          <p:nvPr/>
        </p:nvSpPr>
        <p:spPr bwMode="auto">
          <a:xfrm>
            <a:off x="3136305" y="3203873"/>
            <a:ext cx="2952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20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44"/>
          <p:cNvGrpSpPr>
            <a:grpSpLocks/>
          </p:cNvGrpSpPr>
          <p:nvPr/>
        </p:nvGrpSpPr>
        <p:grpSpPr bwMode="auto">
          <a:xfrm>
            <a:off x="404813" y="539750"/>
            <a:ext cx="5976937" cy="144463"/>
            <a:chOff x="300" y="1474"/>
            <a:chExt cx="3765" cy="91"/>
          </a:xfrm>
        </p:grpSpPr>
        <p:sp>
          <p:nvSpPr>
            <p:cNvPr id="21531" name="Rectangle 45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532" name="Line 46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21507" name="Group 47"/>
          <p:cNvGrpSpPr>
            <a:grpSpLocks/>
          </p:cNvGrpSpPr>
          <p:nvPr/>
        </p:nvGrpSpPr>
        <p:grpSpPr bwMode="auto">
          <a:xfrm>
            <a:off x="0" y="8532813"/>
            <a:ext cx="6858000" cy="69850"/>
            <a:chOff x="0" y="5103"/>
            <a:chExt cx="4320" cy="45"/>
          </a:xfrm>
        </p:grpSpPr>
        <p:sp>
          <p:nvSpPr>
            <p:cNvPr id="21529" name="Line 48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1530" name="Line 49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1508" name="Rectangle 52"/>
          <p:cNvSpPr>
            <a:spLocks noGrp="1" noChangeArrowheads="1"/>
          </p:cNvSpPr>
          <p:nvPr>
            <p:ph type="title"/>
          </p:nvPr>
        </p:nvSpPr>
        <p:spPr>
          <a:xfrm>
            <a:off x="357166" y="-357222"/>
            <a:ext cx="6172200" cy="1524001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/>
              <a:t>ЭКСПЛУАТАЦИЯ ЭЛЕКТРОПРИБОРА</a:t>
            </a:r>
            <a:endParaRPr lang="tr-TR" dirty="0" smtClean="0"/>
          </a:p>
        </p:txBody>
      </p:sp>
      <p:sp>
        <p:nvSpPr>
          <p:cNvPr id="21509" name="Text Box 56"/>
          <p:cNvSpPr txBox="1">
            <a:spLocks noChangeArrowheads="1"/>
          </p:cNvSpPr>
          <p:nvPr/>
        </p:nvSpPr>
        <p:spPr bwMode="auto">
          <a:xfrm>
            <a:off x="6196013" y="8820150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14/17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21510" name="Rectangle 57"/>
          <p:cNvSpPr>
            <a:spLocks noChangeArrowheads="1"/>
          </p:cNvSpPr>
          <p:nvPr/>
        </p:nvSpPr>
        <p:spPr bwMode="auto">
          <a:xfrm>
            <a:off x="214290" y="714348"/>
            <a:ext cx="626427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tr-TR" sz="1100" b="1" dirty="0"/>
              <a:t>  </a:t>
            </a:r>
            <a:r>
              <a:rPr lang="tr-TR" sz="1100" dirty="0"/>
              <a:t> </a:t>
            </a:r>
            <a:r>
              <a:rPr lang="en-US" sz="1100" dirty="0"/>
              <a:t>1</a:t>
            </a:r>
            <a:r>
              <a:rPr lang="en-US" sz="1000" dirty="0"/>
              <a:t>.  </a:t>
            </a:r>
            <a:r>
              <a:rPr lang="ru-RU" sz="1000" dirty="0" smtClean="0"/>
              <a:t>Фритюрницы используются на кухнях туристических объектов, ресторанов, станций быстрого питания</a:t>
            </a:r>
            <a:r>
              <a:rPr lang="en-US" sz="1000" dirty="0" smtClean="0"/>
              <a:t>, </a:t>
            </a:r>
            <a:r>
              <a:rPr lang="ru-RU" sz="1000" dirty="0" smtClean="0"/>
              <a:t>столовых</a:t>
            </a:r>
            <a:r>
              <a:rPr lang="en-US" sz="1000" dirty="0" smtClean="0"/>
              <a:t>, </a:t>
            </a:r>
            <a:r>
              <a:rPr lang="ru-RU" sz="1000" dirty="0" smtClean="0"/>
              <a:t>больниц и т.д. для жарки картофеля</a:t>
            </a:r>
            <a:r>
              <a:rPr lang="en-US" sz="1000" dirty="0" smtClean="0"/>
              <a:t>, </a:t>
            </a:r>
            <a:r>
              <a:rPr lang="ru-RU" sz="1000" dirty="0" smtClean="0"/>
              <a:t>баклажанов</a:t>
            </a:r>
            <a:r>
              <a:rPr lang="en-US" sz="1000" dirty="0" smtClean="0"/>
              <a:t>, </a:t>
            </a:r>
            <a:r>
              <a:rPr lang="ru-RU" sz="1000" dirty="0" smtClean="0"/>
              <a:t>цуккини</a:t>
            </a:r>
            <a:r>
              <a:rPr lang="en-US" sz="1000" dirty="0" smtClean="0"/>
              <a:t>, </a:t>
            </a:r>
            <a:r>
              <a:rPr lang="ru-RU" sz="1000" dirty="0" smtClean="0"/>
              <a:t>курицы и рыбы</a:t>
            </a:r>
            <a:r>
              <a:rPr lang="en-US" sz="1000" dirty="0" smtClean="0"/>
              <a:t>. </a:t>
            </a:r>
            <a:endParaRPr lang="tr-TR" sz="1000" dirty="0"/>
          </a:p>
        </p:txBody>
      </p:sp>
      <p:sp>
        <p:nvSpPr>
          <p:cNvPr id="21511" name="Rectangle 85"/>
          <p:cNvSpPr>
            <a:spLocks noChangeArrowheads="1"/>
          </p:cNvSpPr>
          <p:nvPr/>
        </p:nvSpPr>
        <p:spPr bwMode="auto">
          <a:xfrm>
            <a:off x="428604" y="4286248"/>
            <a:ext cx="63087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tabLst>
                <a:tab pos="228600" algn="l"/>
              </a:tabLst>
            </a:pPr>
            <a:r>
              <a:rPr lang="ru-RU" sz="1100" dirty="0" smtClean="0"/>
              <a:t>Фритюрница буде готова к работе после того, как погаснет зеленая лампочка</a:t>
            </a:r>
            <a:r>
              <a:rPr lang="en-US" sz="1100" dirty="0" smtClean="0"/>
              <a:t>. </a:t>
            </a:r>
            <a:r>
              <a:rPr lang="ru-RU" sz="1100" dirty="0" smtClean="0"/>
              <a:t>Можно начать процесс жарки</a:t>
            </a:r>
            <a:r>
              <a:rPr lang="en-US" sz="1100" dirty="0" smtClean="0"/>
              <a:t>. </a:t>
            </a:r>
            <a:endParaRPr lang="tr-TR" sz="1100" dirty="0"/>
          </a:p>
        </p:txBody>
      </p:sp>
      <p:pic>
        <p:nvPicPr>
          <p:cNvPr id="21512" name="Picture 86" descr="印 卸 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290" y="3857620"/>
            <a:ext cx="304800" cy="192088"/>
          </a:xfrm>
          <a:noFill/>
        </p:spPr>
      </p:pic>
      <p:sp>
        <p:nvSpPr>
          <p:cNvPr id="21513" name="Rectangle 87"/>
          <p:cNvSpPr>
            <a:spLocks noChangeArrowheads="1"/>
          </p:cNvSpPr>
          <p:nvPr/>
        </p:nvSpPr>
        <p:spPr bwMode="auto">
          <a:xfrm>
            <a:off x="0" y="1071538"/>
            <a:ext cx="6884988" cy="877163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/>
            <a:r>
              <a:rPr lang="tr-TR" sz="1100" dirty="0"/>
              <a:t>        </a:t>
            </a:r>
            <a:r>
              <a:rPr lang="ru-RU" sz="1100" dirty="0" smtClean="0"/>
              <a:t> </a:t>
            </a:r>
            <a:r>
              <a:rPr lang="tr-TR" sz="1100" dirty="0" smtClean="0"/>
              <a:t>2</a:t>
            </a:r>
            <a:r>
              <a:rPr lang="tr-TR" sz="1100" dirty="0"/>
              <a:t>.  </a:t>
            </a:r>
            <a:r>
              <a:rPr lang="ru-RU" sz="1000" dirty="0" smtClean="0"/>
              <a:t>Перед первым использованием устройства, начиная с емкостей для масла, внешнюю поверхность необходимо внешнюю поверхность необходимо протереть ветошью, </a:t>
            </a:r>
            <a:r>
              <a:rPr lang="ru-RU" sz="1000" smtClean="0"/>
              <a:t>смоченной теплой </a:t>
            </a:r>
            <a:r>
              <a:rPr lang="ru-RU" sz="1000" dirty="0" smtClean="0"/>
              <a:t>водой с мылом</a:t>
            </a:r>
            <a:r>
              <a:rPr lang="en-US" sz="1000" dirty="0" smtClean="0"/>
              <a:t>.</a:t>
            </a:r>
            <a:r>
              <a:rPr lang="tr-TR" sz="1000" dirty="0" smtClean="0"/>
              <a:t> </a:t>
            </a:r>
            <a:endParaRPr lang="tr-TR" sz="1000" u="sng" dirty="0"/>
          </a:p>
          <a:p>
            <a:pPr algn="l"/>
            <a:r>
              <a:rPr lang="tr-TR" sz="1000" dirty="0"/>
              <a:t> </a:t>
            </a:r>
            <a:r>
              <a:rPr lang="ru-RU" sz="1000" dirty="0" smtClean="0"/>
              <a:t>         </a:t>
            </a:r>
            <a:r>
              <a:rPr lang="ru-RU" sz="1000" b="1" u="sng" dirty="0" smtClean="0"/>
              <a:t>ПРИМЕЧАНИЕ</a:t>
            </a:r>
            <a:r>
              <a:rPr lang="en-US" sz="1000" b="1" u="sng" dirty="0" smtClean="0"/>
              <a:t>:</a:t>
            </a:r>
            <a:r>
              <a:rPr lang="en-US" sz="1000" b="1" dirty="0" smtClean="0"/>
              <a:t>  </a:t>
            </a:r>
            <a:r>
              <a:rPr lang="ru-RU" sz="1000" b="1" dirty="0" smtClean="0"/>
              <a:t>Прибор запрещено использовать не по назначению</a:t>
            </a:r>
            <a:r>
              <a:rPr lang="en-US" sz="1000" b="1" dirty="0" smtClean="0"/>
              <a:t>. </a:t>
            </a:r>
            <a:r>
              <a:rPr lang="ru-RU" sz="1000" b="1" dirty="0" smtClean="0"/>
              <a:t>Устройство должно  </a:t>
            </a:r>
          </a:p>
          <a:p>
            <a:pPr algn="l"/>
            <a:r>
              <a:rPr lang="ru-RU" sz="1000" b="1" dirty="0" smtClean="0"/>
              <a:t>          эксплуатироваться только квалифицированным персоналом со знанием техники </a:t>
            </a:r>
          </a:p>
          <a:p>
            <a:pPr algn="l"/>
            <a:r>
              <a:rPr lang="ru-RU" sz="1000" b="1" dirty="0" smtClean="0"/>
              <a:t>          безопасности и технических характеристик, а также после изучения данного руководства</a:t>
            </a:r>
            <a:r>
              <a:rPr lang="en-US" sz="1000" b="1" dirty="0" smtClean="0"/>
              <a:t>.</a:t>
            </a:r>
            <a:endParaRPr lang="tr-TR" sz="1000" b="1" dirty="0"/>
          </a:p>
        </p:txBody>
      </p:sp>
      <p:sp>
        <p:nvSpPr>
          <p:cNvPr id="21514" name="Rectangle 89"/>
          <p:cNvSpPr>
            <a:spLocks noChangeArrowheads="1"/>
          </p:cNvSpPr>
          <p:nvPr/>
        </p:nvSpPr>
        <p:spPr bwMode="auto">
          <a:xfrm>
            <a:off x="428604" y="3786182"/>
            <a:ext cx="609282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tabLst>
                <a:tab pos="228600" algn="l"/>
              </a:tabLst>
            </a:pPr>
            <a:r>
              <a:rPr lang="ru-RU" sz="1100" dirty="0" smtClean="0"/>
              <a:t>Залейте масло до максимального уровня, который определяется отдельно для каждой модели </a:t>
            </a:r>
            <a:r>
              <a:rPr lang="en-US" sz="1100" dirty="0" smtClean="0"/>
              <a:t>(</a:t>
            </a:r>
            <a:r>
              <a:rPr lang="ru-RU" sz="1100" dirty="0" smtClean="0"/>
              <a:t>Таблица на стр.4</a:t>
            </a:r>
            <a:r>
              <a:rPr lang="en-US" sz="1100" dirty="0" smtClean="0"/>
              <a:t>). </a:t>
            </a:r>
            <a:r>
              <a:rPr lang="ru-RU" sz="1100" dirty="0" smtClean="0"/>
              <a:t>Установите температуру при помощи терморегулятора на значении </a:t>
            </a:r>
            <a:r>
              <a:rPr lang="en-US" sz="1100" dirty="0" smtClean="0"/>
              <a:t>180 </a:t>
            </a:r>
            <a:r>
              <a:rPr lang="en-US" sz="1100" dirty="0"/>
              <a:t>°C </a:t>
            </a:r>
            <a:r>
              <a:rPr lang="en-US" sz="1100" dirty="0" smtClean="0"/>
              <a:t>(</a:t>
            </a:r>
            <a:r>
              <a:rPr lang="ru-RU" sz="1100" dirty="0" smtClean="0"/>
              <a:t>загорится зеленый индикатор</a:t>
            </a:r>
            <a:r>
              <a:rPr lang="en-US" sz="1100" dirty="0" smtClean="0"/>
              <a:t>).</a:t>
            </a:r>
            <a:endParaRPr lang="tr-TR" sz="1100" dirty="0"/>
          </a:p>
        </p:txBody>
      </p:sp>
      <p:sp>
        <p:nvSpPr>
          <p:cNvPr id="21515" name="Rectangle 92"/>
          <p:cNvSpPr>
            <a:spLocks noChangeArrowheads="1"/>
          </p:cNvSpPr>
          <p:nvPr/>
        </p:nvSpPr>
        <p:spPr bwMode="auto">
          <a:xfrm>
            <a:off x="428604" y="4643438"/>
            <a:ext cx="63642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tabLst>
                <a:tab pos="228600" algn="l"/>
              </a:tabLst>
            </a:pPr>
            <a:r>
              <a:rPr lang="ru-RU" sz="1100" dirty="0" smtClean="0"/>
              <a:t>Продукты, которые нужно обжарить, погружаются в корзине во фритюрницу</a:t>
            </a:r>
            <a:r>
              <a:rPr lang="en-US" sz="1100" dirty="0" smtClean="0"/>
              <a:t>are. </a:t>
            </a:r>
            <a:r>
              <a:rPr lang="ru-RU" sz="1100" dirty="0" smtClean="0"/>
              <a:t>Время обжарки зависит от характеристики приготавливаемой пищи</a:t>
            </a:r>
            <a:r>
              <a:rPr lang="en-US" sz="1100" dirty="0" smtClean="0"/>
              <a:t>. </a:t>
            </a:r>
            <a:r>
              <a:rPr lang="ru-RU" sz="1100" dirty="0" smtClean="0"/>
              <a:t>По завершению обжарки корзину необходимо достать и оставить примерно на одну минуту, чтобы стекло масло. После этого готовый обжаренный продукт готов к подаче</a:t>
            </a:r>
            <a:r>
              <a:rPr lang="en-US" sz="1100" dirty="0" smtClean="0"/>
              <a:t>.</a:t>
            </a:r>
            <a:endParaRPr lang="tr-TR" sz="1100" dirty="0"/>
          </a:p>
        </p:txBody>
      </p:sp>
      <p:pic>
        <p:nvPicPr>
          <p:cNvPr id="21516" name="Picture 93" descr="印 卸 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290" y="5429256"/>
            <a:ext cx="304800" cy="198437"/>
          </a:xfrm>
          <a:noFill/>
        </p:spPr>
      </p:pic>
      <p:sp>
        <p:nvSpPr>
          <p:cNvPr id="21517" name="Rectangle 95"/>
          <p:cNvSpPr>
            <a:spLocks noChangeArrowheads="1"/>
          </p:cNvSpPr>
          <p:nvPr/>
        </p:nvSpPr>
        <p:spPr bwMode="auto">
          <a:xfrm>
            <a:off x="428604" y="5286380"/>
            <a:ext cx="63357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tabLst>
                <a:tab pos="228600" algn="l"/>
              </a:tabLst>
            </a:pPr>
            <a:r>
              <a:rPr lang="ru-RU" sz="1100" dirty="0" smtClean="0"/>
              <a:t>В случае непрерывной работы, масло необходимо заменять или доливать в целях соблюдения ПРАВИЛ ПРОИЗВОДСТВА ПИЩЕВЫХ ПРОДУКТОВ</a:t>
            </a:r>
            <a:r>
              <a:rPr lang="en-US" sz="1100" dirty="0" smtClean="0"/>
              <a:t>. </a:t>
            </a:r>
            <a:r>
              <a:rPr lang="ru-RU" sz="1100" dirty="0" smtClean="0"/>
              <a:t>Замена или долив масла зависит от типа приготавливаемых продуктов</a:t>
            </a:r>
            <a:r>
              <a:rPr lang="en-US" sz="1100" dirty="0" smtClean="0"/>
              <a:t>. </a:t>
            </a:r>
            <a:r>
              <a:rPr lang="ru-RU" sz="1100" dirty="0" smtClean="0"/>
              <a:t>Как правило, постоянно используемое масло начинает менять цвет.</a:t>
            </a:r>
            <a:endParaRPr lang="tr-TR" sz="1100" dirty="0"/>
          </a:p>
        </p:txBody>
      </p:sp>
      <p:pic>
        <p:nvPicPr>
          <p:cNvPr id="21518" name="Picture 96" descr="印 卸 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290" y="6072198"/>
            <a:ext cx="304800" cy="198438"/>
          </a:xfrm>
          <a:noFill/>
        </p:spPr>
      </p:pic>
      <p:sp>
        <p:nvSpPr>
          <p:cNvPr id="21519" name="Rectangle 98"/>
          <p:cNvSpPr>
            <a:spLocks noChangeArrowheads="1"/>
          </p:cNvSpPr>
          <p:nvPr/>
        </p:nvSpPr>
        <p:spPr bwMode="auto">
          <a:xfrm>
            <a:off x="428604" y="5929322"/>
            <a:ext cx="6192838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tabLst>
                <a:tab pos="228600" algn="l"/>
              </a:tabLst>
            </a:pPr>
            <a:r>
              <a:rPr lang="ru-RU" sz="1100" dirty="0" smtClean="0"/>
              <a:t>Терморегулятор можно установить в режим ожидания </a:t>
            </a:r>
            <a:r>
              <a:rPr lang="en-US" sz="1100" dirty="0" smtClean="0"/>
              <a:t>(80-100 </a:t>
            </a:r>
            <a:r>
              <a:rPr lang="en-US" sz="1100" dirty="0"/>
              <a:t>°C</a:t>
            </a:r>
            <a:r>
              <a:rPr lang="en-US" sz="1100" dirty="0" smtClean="0"/>
              <a:t>)</a:t>
            </a:r>
            <a:r>
              <a:rPr lang="ru-RU" sz="1100" dirty="0" smtClean="0"/>
              <a:t>, и масло будет сохраняться при данной температуре между партиями, чтобы масло оставалось горячим, легче нагревалось до 1</a:t>
            </a:r>
            <a:r>
              <a:rPr lang="en-US" sz="1100" dirty="0" smtClean="0"/>
              <a:t>80°C</a:t>
            </a:r>
            <a:r>
              <a:rPr lang="ru-RU" sz="1100" dirty="0" smtClean="0"/>
              <a:t>, а также для экономии энергии</a:t>
            </a:r>
            <a:r>
              <a:rPr lang="en-US" sz="1100" dirty="0" smtClean="0"/>
              <a:t>. </a:t>
            </a:r>
            <a:r>
              <a:rPr lang="ru-RU" sz="1100" dirty="0" smtClean="0"/>
              <a:t>Фритюрницу нельзя отключать от сети</a:t>
            </a:r>
            <a:r>
              <a:rPr lang="en-US" sz="1100" dirty="0" smtClean="0"/>
              <a:t>. </a:t>
            </a:r>
            <a:r>
              <a:rPr lang="ru-RU" sz="1100" dirty="0" smtClean="0"/>
              <a:t>Если во время ожидания, когда продукты не готовятся, оставить терморегулятор на значении</a:t>
            </a:r>
            <a:r>
              <a:rPr lang="en-US" sz="1100" dirty="0" smtClean="0"/>
              <a:t>180 </a:t>
            </a:r>
            <a:r>
              <a:rPr lang="en-US" sz="1100" dirty="0"/>
              <a:t>°C, </a:t>
            </a:r>
            <a:r>
              <a:rPr lang="ru-RU" sz="1100" dirty="0" smtClean="0"/>
              <a:t>это может привести к ненужным затратам энергии и сгоранию масла, что также сокращает срок безвредного потребления</a:t>
            </a:r>
            <a:r>
              <a:rPr lang="en-US" sz="1100" dirty="0" smtClean="0"/>
              <a:t>. </a:t>
            </a:r>
            <a:r>
              <a:rPr lang="ru-RU" sz="1100" dirty="0" smtClean="0"/>
              <a:t>Поверните терморегулятор в положение</a:t>
            </a:r>
            <a:r>
              <a:rPr lang="en-US" sz="1100" dirty="0" smtClean="0"/>
              <a:t> </a:t>
            </a:r>
            <a:r>
              <a:rPr lang="en-US" sz="1100" dirty="0"/>
              <a:t>“0” </a:t>
            </a:r>
            <a:r>
              <a:rPr lang="ru-RU" sz="1100" dirty="0" smtClean="0"/>
              <a:t>и отключайте по окончанию ежедневного использования</a:t>
            </a:r>
            <a:r>
              <a:rPr lang="en-US" sz="1100" dirty="0" smtClean="0"/>
              <a:t>. </a:t>
            </a:r>
            <a:endParaRPr lang="tr-TR" sz="1100" dirty="0"/>
          </a:p>
          <a:p>
            <a:pPr algn="l">
              <a:tabLst>
                <a:tab pos="228600" algn="l"/>
              </a:tabLst>
            </a:pPr>
            <a:r>
              <a:rPr lang="ru-RU" sz="1100" dirty="0" smtClean="0"/>
              <a:t>В время непрерывного процесса приготовления масло для замены должно быть холодным</a:t>
            </a:r>
            <a:r>
              <a:rPr lang="en-US" sz="1100" dirty="0" smtClean="0"/>
              <a:t>. </a:t>
            </a:r>
            <a:r>
              <a:rPr lang="ru-RU" sz="1100" dirty="0" smtClean="0"/>
              <a:t>Иначе жиры, содержащиеся в нем, могут причинить вред потребителю. Масло необходимо перелить в другой контейнер, а емкости нужно вымыть и подготовить к следующему использованию.</a:t>
            </a:r>
            <a:r>
              <a:rPr lang="en-US" sz="1100" dirty="0" smtClean="0"/>
              <a:t>.</a:t>
            </a:r>
            <a:endParaRPr lang="tr-TR" sz="1100" dirty="0"/>
          </a:p>
        </p:txBody>
      </p:sp>
      <p:pic>
        <p:nvPicPr>
          <p:cNvPr id="21520" name="Picture 99" descr="印 卸 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290" y="7215206"/>
            <a:ext cx="304800" cy="198438"/>
          </a:xfrm>
          <a:noFill/>
        </p:spPr>
      </p:pic>
      <p:sp>
        <p:nvSpPr>
          <p:cNvPr id="21521" name="Rectangle 102"/>
          <p:cNvSpPr>
            <a:spLocks noChangeArrowheads="1"/>
          </p:cNvSpPr>
          <p:nvPr/>
        </p:nvSpPr>
        <p:spPr bwMode="auto">
          <a:xfrm>
            <a:off x="428604" y="2786050"/>
            <a:ext cx="6215106" cy="91563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ru-RU" sz="1200" b="1" u="sng" cap="all" dirty="0" smtClean="0"/>
              <a:t>внимание</a:t>
            </a:r>
            <a:r>
              <a:rPr lang="en-US" sz="1200" b="1" u="sng" dirty="0" smtClean="0"/>
              <a:t>:</a:t>
            </a:r>
            <a:r>
              <a:rPr lang="en-US" sz="1200" dirty="0" smtClean="0"/>
              <a:t> </a:t>
            </a:r>
            <a:endParaRPr lang="tr-TR" sz="1200" dirty="0"/>
          </a:p>
          <a:p>
            <a:pPr lvl="1" algn="l"/>
            <a:r>
              <a:rPr lang="tr-TR" sz="1050" b="1" dirty="0"/>
              <a:t>                 </a:t>
            </a:r>
            <a:r>
              <a:rPr lang="ru-RU" sz="1050" b="1" dirty="0" smtClean="0"/>
              <a:t>     </a:t>
            </a:r>
            <a:r>
              <a:rPr lang="tr-TR" sz="1050" b="1" dirty="0" smtClean="0"/>
              <a:t>* </a:t>
            </a:r>
            <a:r>
              <a:rPr lang="tr-TR" sz="1050" dirty="0" smtClean="0"/>
              <a:t> </a:t>
            </a:r>
            <a:r>
              <a:rPr lang="ru-RU" sz="1050" dirty="0" smtClean="0"/>
              <a:t>Уровень масла не должен быть ниже минимальной отметки.</a:t>
            </a:r>
            <a:endParaRPr lang="tr-TR" sz="1050" dirty="0"/>
          </a:p>
          <a:p>
            <a:pPr lvl="1" algn="l"/>
            <a:r>
              <a:rPr lang="tr-TR" sz="1050" dirty="0"/>
              <a:t>         </a:t>
            </a:r>
            <a:r>
              <a:rPr lang="ru-RU" sz="1050" dirty="0" smtClean="0"/>
              <a:t>Масло ниже минимального уровня может вызвать риск воспламенения.</a:t>
            </a:r>
            <a:endParaRPr lang="en-US" sz="1050" dirty="0"/>
          </a:p>
          <a:p>
            <a:pPr lvl="1" algn="l"/>
            <a:r>
              <a:rPr lang="tr-TR" sz="1050" b="1" dirty="0"/>
              <a:t>                   </a:t>
            </a:r>
            <a:r>
              <a:rPr lang="tr-TR" sz="1050" b="1" dirty="0" smtClean="0"/>
              <a:t>   </a:t>
            </a:r>
            <a:r>
              <a:rPr lang="tr-TR" sz="1050" b="1" dirty="0"/>
              <a:t>*</a:t>
            </a:r>
            <a:r>
              <a:rPr lang="tr-TR" sz="1050" dirty="0"/>
              <a:t> </a:t>
            </a:r>
            <a:r>
              <a:rPr lang="ru-RU" sz="1050" dirty="0" smtClean="0"/>
              <a:t>Уровень масла не должен превышать максимальной отметки.</a:t>
            </a:r>
          </a:p>
          <a:p>
            <a:pPr lvl="1" algn="l"/>
            <a:r>
              <a:rPr lang="ru-RU" sz="1000" dirty="0" smtClean="0"/>
              <a:t>                </a:t>
            </a:r>
            <a:r>
              <a:rPr lang="ru-RU" sz="1050" dirty="0" smtClean="0"/>
              <a:t>Если уровень масла выше максимального, оно может вылиться через край</a:t>
            </a:r>
            <a:r>
              <a:rPr lang="en-US" sz="1050" dirty="0" smtClean="0"/>
              <a:t>.</a:t>
            </a:r>
            <a:endParaRPr lang="tr-TR" sz="1050" dirty="0"/>
          </a:p>
        </p:txBody>
      </p:sp>
      <p:pic>
        <p:nvPicPr>
          <p:cNvPr id="21522" name="Picture 103" descr="䗠䗨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80" y="2857488"/>
            <a:ext cx="720725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3" name="Rectangle 111"/>
          <p:cNvSpPr>
            <a:spLocks noChangeArrowheads="1"/>
          </p:cNvSpPr>
          <p:nvPr/>
        </p:nvSpPr>
        <p:spPr bwMode="auto">
          <a:xfrm>
            <a:off x="428604" y="1928794"/>
            <a:ext cx="6215106" cy="80021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tr-TR" dirty="0" smtClean="0"/>
              <a:t> </a:t>
            </a:r>
            <a:r>
              <a:rPr lang="ru-RU" sz="1400" b="1" u="sng" dirty="0" smtClean="0"/>
              <a:t>ВНИМАНИЕ</a:t>
            </a:r>
            <a:r>
              <a:rPr lang="en-US" sz="1400" b="1" u="sng" dirty="0" smtClean="0"/>
              <a:t>!</a:t>
            </a:r>
            <a:r>
              <a:rPr lang="tr-TR" sz="1400" dirty="0" smtClean="0"/>
              <a:t> </a:t>
            </a:r>
          </a:p>
          <a:p>
            <a:pPr lvl="1"/>
            <a:r>
              <a:rPr lang="ru-RU" sz="1400" b="1" dirty="0" smtClean="0"/>
              <a:t>      ЗАПРЕЩЕНО ПОЛЬЗОВАТЬСЯ УСТРОЙСТВОМ БЕЗ ЗАЗЕМЛЕНИЯ</a:t>
            </a:r>
            <a:r>
              <a:rPr lang="en-US" sz="1400" b="1" dirty="0" smtClean="0"/>
              <a:t>.</a:t>
            </a:r>
            <a:r>
              <a:rPr lang="tr-TR" sz="1400" dirty="0" smtClean="0"/>
              <a:t> </a:t>
            </a:r>
            <a:endParaRPr lang="tr-TR" sz="1400" dirty="0"/>
          </a:p>
        </p:txBody>
      </p:sp>
      <p:pic>
        <p:nvPicPr>
          <p:cNvPr id="21524" name="Picture 101" descr="䗠䗨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80" y="2000232"/>
            <a:ext cx="71913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112" descr="印 卸 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90" y="4786314"/>
            <a:ext cx="3048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6" name="Picture 113" descr="印 卸 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90" y="4357686"/>
            <a:ext cx="3048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7" name="Rectangle 114"/>
          <p:cNvSpPr>
            <a:spLocks noChangeArrowheads="1"/>
          </p:cNvSpPr>
          <p:nvPr/>
        </p:nvSpPr>
        <p:spPr bwMode="auto">
          <a:xfrm>
            <a:off x="571480" y="7858148"/>
            <a:ext cx="5715000" cy="6463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/>
            <a:r>
              <a:rPr lang="tr-TR" sz="1200" dirty="0"/>
              <a:t>	</a:t>
            </a:r>
          </a:p>
          <a:p>
            <a:pPr lvl="1" algn="l"/>
            <a:r>
              <a:rPr lang="tr-TR" sz="1200" b="1" dirty="0"/>
              <a:t>            </a:t>
            </a:r>
            <a:r>
              <a:rPr lang="ru-RU" sz="1200" b="1" dirty="0" smtClean="0"/>
              <a:t>ЗАПРЕЩЕНО ПОЛЬЗОВАТЬСЯ УСТРОЙСТВОМ БЕЗ МАСЛА.</a:t>
            </a:r>
            <a:endParaRPr lang="tr-TR" sz="1200" dirty="0"/>
          </a:p>
          <a:p>
            <a:pPr lvl="1" algn="l"/>
            <a:r>
              <a:rPr lang="tr-TR" sz="1200" dirty="0"/>
              <a:t>                                   </a:t>
            </a:r>
          </a:p>
        </p:txBody>
      </p:sp>
      <p:pic>
        <p:nvPicPr>
          <p:cNvPr id="21528" name="Picture 115" descr="䗠䗨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56" y="7929586"/>
            <a:ext cx="576262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90" y="-428660"/>
            <a:ext cx="6172200" cy="1524000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/>
              <a:t>ЭКСПЛУАТАЦИЯ ЭЛЕКТРОПРИБОРА</a:t>
            </a:r>
            <a:endParaRPr lang="tr-TR" dirty="0" smtClean="0"/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>
            <a:off x="331788" y="468313"/>
            <a:ext cx="5976937" cy="144462"/>
            <a:chOff x="300" y="1474"/>
            <a:chExt cx="3765" cy="91"/>
          </a:xfrm>
        </p:grpSpPr>
        <p:sp>
          <p:nvSpPr>
            <p:cNvPr id="11283" name="Rectangle 4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84" name="Line 5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260350" y="776288"/>
            <a:ext cx="6119813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tr-TR" sz="1200">
                <a:latin typeface="Verdana" pitchFamily="34" charset="0"/>
              </a:rPr>
              <a:t>    </a:t>
            </a:r>
            <a:endParaRPr lang="tr-TR" sz="1200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260350" y="4819650"/>
            <a:ext cx="65976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tr-TR" sz="1200">
                <a:latin typeface="Verdana" pitchFamily="34" charset="0"/>
                <a:cs typeface="Times New Roman" pitchFamily="18" charset="0"/>
              </a:rPr>
              <a:t>   </a:t>
            </a:r>
            <a:endParaRPr lang="tr-TR" sz="120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-171450" y="2970213"/>
            <a:ext cx="7200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tr-TR" sz="1200"/>
              <a:t>	</a:t>
            </a:r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333375" y="2360613"/>
            <a:ext cx="60483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90000"/>
              </a:lnSpc>
              <a:tabLst>
                <a:tab pos="228600" algn="l"/>
              </a:tabLst>
            </a:pPr>
            <a:endParaRPr lang="en-US" sz="1200" dirty="0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333375" y="3359150"/>
            <a:ext cx="6335713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90000"/>
              </a:lnSpc>
              <a:tabLst>
                <a:tab pos="228600" algn="l"/>
              </a:tabLst>
            </a:pPr>
            <a:r>
              <a:rPr lang="tr-TR" sz="1200">
                <a:latin typeface="Verdana" pitchFamily="34" charset="0"/>
                <a:cs typeface="Times New Roman" pitchFamily="18" charset="0"/>
              </a:rPr>
              <a:t>   </a:t>
            </a:r>
            <a:endParaRPr lang="tr-TR" sz="1200"/>
          </a:p>
          <a:p>
            <a:pPr algn="l" eaLnBrk="0" hangingPunct="0">
              <a:lnSpc>
                <a:spcPct val="90000"/>
              </a:lnSpc>
              <a:tabLst>
                <a:tab pos="228600" algn="l"/>
              </a:tabLst>
            </a:pPr>
            <a:endParaRPr lang="tr-TR" sz="1200"/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-1246188" y="4494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tabLst>
                <a:tab pos="228600" algn="l"/>
              </a:tabLst>
            </a:pPr>
            <a:endParaRPr lang="en-US" dirty="0"/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260350" y="3800475"/>
            <a:ext cx="6337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90000"/>
              </a:lnSpc>
              <a:tabLst>
                <a:tab pos="228600" algn="l"/>
              </a:tabLst>
            </a:pPr>
            <a:endParaRPr lang="en-US" sz="1200" dirty="0"/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404813" y="4294188"/>
            <a:ext cx="6453187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90000"/>
              </a:lnSpc>
              <a:tabLst>
                <a:tab pos="228600" algn="l"/>
              </a:tabLst>
            </a:pPr>
            <a:endParaRPr lang="en-US" sz="1200" dirty="0"/>
          </a:p>
        </p:txBody>
      </p:sp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333375" y="1939925"/>
            <a:ext cx="558958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tr-TR" sz="1200">
                <a:latin typeface="Verdana" pitchFamily="34" charset="0"/>
                <a:cs typeface="Arial" charset="0"/>
              </a:rPr>
              <a:t>  </a:t>
            </a:r>
            <a:endParaRPr lang="tr-TR" sz="1200">
              <a:cs typeface="Times New Roman" pitchFamily="18" charset="0"/>
            </a:endParaRPr>
          </a:p>
        </p:txBody>
      </p:sp>
      <p:pic>
        <p:nvPicPr>
          <p:cNvPr id="11278" name="Picture 15" descr="䗠䗨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900113"/>
            <a:ext cx="1008063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-1009650" y="4319588"/>
            <a:ext cx="244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tr-TR" sz="1400" b="1" u="sng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 </a:t>
            </a:r>
            <a:endParaRPr lang="tr-TR">
              <a:ea typeface="Times New Roman" pitchFamily="18" charset="0"/>
              <a:cs typeface="Arial" charset="0"/>
            </a:endParaRPr>
          </a:p>
        </p:txBody>
      </p:sp>
      <p:pic>
        <p:nvPicPr>
          <p:cNvPr id="11280" name="Picture 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852738" y="7667625"/>
            <a:ext cx="720725" cy="720725"/>
          </a:xfrm>
          <a:noFill/>
        </p:spPr>
      </p:pic>
      <p:sp>
        <p:nvSpPr>
          <p:cNvPr id="11281" name="Rectangle 18"/>
          <p:cNvSpPr>
            <a:spLocks noChangeArrowheads="1"/>
          </p:cNvSpPr>
          <p:nvPr/>
        </p:nvSpPr>
        <p:spPr bwMode="auto">
          <a:xfrm>
            <a:off x="333375" y="1357290"/>
            <a:ext cx="6524625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 u="sng" dirty="0"/>
          </a:p>
          <a:p>
            <a:endParaRPr lang="tr-TR" sz="1600" u="sng" dirty="0"/>
          </a:p>
          <a:p>
            <a:r>
              <a:rPr lang="ru-RU" sz="1600" b="1" u="sng" dirty="0" smtClean="0"/>
              <a:t>ВНИМАНИЕ</a:t>
            </a:r>
            <a:r>
              <a:rPr lang="en-US" sz="1600" b="1" u="sng" dirty="0" smtClean="0"/>
              <a:t>! :</a:t>
            </a:r>
            <a:r>
              <a:rPr lang="en-US" sz="1600" b="1" dirty="0" smtClean="0"/>
              <a:t> </a:t>
            </a:r>
            <a:r>
              <a:rPr lang="ru-RU" sz="1600" b="1" dirty="0" smtClean="0"/>
              <a:t>Установка и эксплуатация оборудования должны производиться в соответствии с руководством пользователя</a:t>
            </a:r>
            <a:r>
              <a:rPr lang="en-US" sz="1600" b="1" dirty="0" smtClean="0"/>
              <a:t>. </a:t>
            </a:r>
            <a:r>
              <a:rPr lang="ru-RU" sz="1600" b="1" dirty="0" smtClean="0"/>
              <a:t>В случае возникновения любых неисправностей свяжитесь с ближайшим авторизированным дилером</a:t>
            </a:r>
            <a:r>
              <a:rPr lang="en-US" sz="1600" b="1" dirty="0" smtClean="0"/>
              <a:t>.</a:t>
            </a:r>
          </a:p>
          <a:p>
            <a:r>
              <a:rPr lang="ru-RU" sz="1600" b="1" dirty="0" smtClean="0"/>
              <a:t>В СЛУЧАЕ НЕПОЛАДОК ОБОРУДОВАНИЯ, УСТРАНЯТЬ ИХ РАЗРЕШАЕТСЯ ТОЛЬКО АВТОРИЗИРОВАННОМУ ОБСЛУЖИВАЮЩЕМУ ДИЛЕРУ </a:t>
            </a:r>
            <a:r>
              <a:rPr lang="en-US" sz="1600" b="1" dirty="0" smtClean="0"/>
              <a:t>……………………. </a:t>
            </a:r>
            <a:r>
              <a:rPr lang="ru-RU" sz="1600" b="1" dirty="0" smtClean="0"/>
              <a:t>ЕСЛИ РЕМОНТ ОБОРУДОВАНИЯ ОСУЩЕСТВЛЯЛСЯ НЕ АВТОРИЗИРОВАННЫМ ОБСЛУЖИВАЮЩИМ ДИЛЕРОМ, </a:t>
            </a:r>
            <a:r>
              <a:rPr lang="ru-RU" sz="1600" b="1" u="sng" dirty="0" smtClean="0"/>
              <a:t> </a:t>
            </a:r>
            <a:r>
              <a:rPr lang="en-US" sz="1600" b="1" u="sng" dirty="0" smtClean="0"/>
              <a:t> </a:t>
            </a:r>
            <a:r>
              <a:rPr lang="ru-RU" sz="1600" b="1" u="sng" dirty="0" smtClean="0"/>
              <a:t>ГАРАНТИЯ СТАНОВИТСЯ НЕДЕЙСТВИТЕЛЬНОЙ</a:t>
            </a:r>
            <a:r>
              <a:rPr lang="en-US" sz="1600" b="1" u="sng" dirty="0" smtClean="0"/>
              <a:t>.</a:t>
            </a:r>
            <a:endParaRPr lang="en-US" sz="1600" b="1" dirty="0" smtClean="0"/>
          </a:p>
          <a:p>
            <a:r>
              <a:rPr lang="ru-RU" sz="1600" b="1" dirty="0" smtClean="0"/>
              <a:t>ЗАПРЕЩАЕТСЯ РЕМОНТ И ОБСЛУЖИВАНИЕ ЭЛЕКТРОПРИБОРА ТРЕТЬИМИ ЛИЦАМИ</a:t>
            </a:r>
            <a:r>
              <a:rPr lang="en-US" sz="1600" b="1" dirty="0" smtClean="0"/>
              <a:t>. </a:t>
            </a:r>
            <a:r>
              <a:rPr lang="ru-RU" sz="1600" b="1" dirty="0" smtClean="0"/>
              <a:t>В ПРОТИВНОМ СЛУЧАЕ КОМПАНИЯ-ИЗГОТОВИТЕЛЬ НЕ НЕСЕТ НИКАКИЙ ОТВЕТСТВЕННОСТИ ЗА ВОЗМОЖНЫЕ ПОСЛЕДСТВИЯ</a:t>
            </a:r>
            <a:r>
              <a:rPr lang="en-US" sz="1600" b="1" dirty="0" smtClean="0"/>
              <a:t>.</a:t>
            </a:r>
            <a:r>
              <a:rPr lang="ru-RU" sz="1600" b="1" dirty="0" smtClean="0"/>
              <a:t> ВО ВРЕМЯ ТЕХНИЧЕСКОГО ОБСЛУЖИВАНИЯ НАШИМ АВТОРИЗИРОВАННЫМ ОБСЛУЖИВАЮЩИМ ДИЛЕРОМ </a:t>
            </a:r>
            <a:r>
              <a:rPr lang="en-US" sz="1600" b="1" dirty="0" smtClean="0"/>
              <a:t> </a:t>
            </a:r>
            <a:r>
              <a:rPr lang="ru-RU" sz="1600" b="1" dirty="0" smtClean="0"/>
              <a:t>ЗАПРЕЩЕНО ИСПОЛЬЗОВАНИЕ НЕОРИГИНАЛЬНЫХ ЗАПАСНЫХ ЧАСТЕЙ</a:t>
            </a:r>
            <a:r>
              <a:rPr lang="en-US" sz="1600" b="1" dirty="0" smtClean="0"/>
              <a:t>. </a:t>
            </a:r>
            <a:r>
              <a:rPr lang="ru-RU" sz="1600" b="1" dirty="0" smtClean="0"/>
              <a:t>ПРИ УСТАНОВКЕ КАКИХ-ЛИБО НЕОРИГИНАЛЬНЫХ ЗАПАСНЫХ ДЕТАЛЕЙ НА УСТРОЙСТВО </a:t>
            </a:r>
            <a:r>
              <a:rPr lang="ru-RU" sz="1600" b="1" u="sng" dirty="0" smtClean="0"/>
              <a:t>ГАРАНТИЯ СТАНОВИТСЯ НЕДЕЙСТВИТЕЛЬНОЙ</a:t>
            </a:r>
            <a:r>
              <a:rPr lang="ru-RU" sz="1600" b="1" dirty="0" smtClean="0"/>
              <a:t>.</a:t>
            </a:r>
            <a:endParaRPr lang="tr-TR" sz="1600" b="1" u="sng" dirty="0"/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6267450" y="8821738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15/17</a:t>
            </a:r>
            <a:endParaRPr lang="tr-TR" sz="800" b="1" dirty="0">
              <a:latin typeface="Verdana" pitchFamily="34" charset="0"/>
            </a:endParaRPr>
          </a:p>
        </p:txBody>
      </p:sp>
      <p:graphicFrame>
        <p:nvGraphicFramePr>
          <p:cNvPr id="11266" name="Object 21"/>
          <p:cNvGraphicFramePr>
            <a:graphicFrameLocks noGrp="1" noChangeAspect="1"/>
          </p:cNvGraphicFramePr>
          <p:nvPr>
            <p:ph sz="half" idx="1"/>
          </p:nvPr>
        </p:nvGraphicFramePr>
        <p:xfrm>
          <a:off x="4916488" y="900113"/>
          <a:ext cx="738187" cy="779462"/>
        </p:xfrm>
        <a:graphic>
          <a:graphicData uri="http://schemas.openxmlformats.org/presentationml/2006/ole">
            <p:oleObj spid="_x0000_s11272" name="Bit Eşlem Resmi" r:id="rId5" imgW="2029108" imgH="2190476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3"/>
          <p:cNvSpPr>
            <a:spLocks noChangeArrowheads="1"/>
          </p:cNvSpPr>
          <p:nvPr/>
        </p:nvSpPr>
        <p:spPr bwMode="auto">
          <a:xfrm>
            <a:off x="277813" y="971550"/>
            <a:ext cx="6048375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lnSpc>
                <a:spcPct val="80000"/>
              </a:lnSpc>
              <a:spcBef>
                <a:spcPct val="20000"/>
              </a:spcBef>
            </a:pPr>
            <a:r>
              <a:rPr lang="tr-TR" sz="1400" b="1" dirty="0"/>
              <a:t>	</a:t>
            </a:r>
          </a:p>
          <a:p>
            <a:pPr marL="469900" indent="-469900" algn="l">
              <a:spcBef>
                <a:spcPct val="20000"/>
              </a:spcBef>
            </a:pPr>
            <a:r>
              <a:rPr lang="tr-TR" sz="1400" b="1" dirty="0"/>
              <a:t>	</a:t>
            </a:r>
            <a:r>
              <a:rPr lang="en-US" sz="1400" b="1" u="sng" dirty="0"/>
              <a:t>1. </a:t>
            </a:r>
            <a:r>
              <a:rPr lang="ru-RU" sz="1400" b="1" u="sng" dirty="0" smtClean="0"/>
              <a:t>О</a:t>
            </a:r>
            <a:r>
              <a:rPr lang="ru-RU" sz="1400" b="1" u="sng" cap="all" dirty="0" smtClean="0"/>
              <a:t>чистка </a:t>
            </a:r>
            <a:r>
              <a:rPr lang="en-US" sz="1400" b="1" u="sng" dirty="0" smtClean="0"/>
              <a:t>:</a:t>
            </a:r>
            <a:endParaRPr lang="en-US" sz="1400" u="sng" dirty="0"/>
          </a:p>
          <a:p>
            <a:pPr marL="469900" indent="-469900" algn="l">
              <a:spcBef>
                <a:spcPct val="20000"/>
              </a:spcBef>
            </a:pPr>
            <a:r>
              <a:rPr lang="tr-TR" sz="1400" dirty="0"/>
              <a:t>	</a:t>
            </a:r>
            <a:r>
              <a:rPr lang="ru-RU" sz="1400" dirty="0" smtClean="0"/>
              <a:t>Отключите устройство от сети</a:t>
            </a:r>
            <a:r>
              <a:rPr lang="en-US" sz="1400" dirty="0" smtClean="0"/>
              <a:t>. </a:t>
            </a:r>
            <a:r>
              <a:rPr lang="ru-RU" sz="1400" dirty="0" smtClean="0"/>
              <a:t>Масло для обжарки слейте через кран</a:t>
            </a:r>
            <a:r>
              <a:rPr lang="en-US" sz="1400" dirty="0" smtClean="0"/>
              <a:t>. </a:t>
            </a:r>
            <a:r>
              <a:rPr lang="ru-RU" sz="1400" dirty="0" smtClean="0"/>
              <a:t>Полностью очистите емкости для масла</a:t>
            </a:r>
            <a:r>
              <a:rPr lang="en-US" sz="1400" dirty="0" smtClean="0"/>
              <a:t>, </a:t>
            </a:r>
            <a:r>
              <a:rPr lang="ru-RU" sz="1400" dirty="0" smtClean="0"/>
              <a:t>нагревательный элемент и внешнюю поверхность фритюрницы губкой с жидким моющим средством, а затем протрите насухо. Также вымойте крышку горячей водой и жидким моющим средством. </a:t>
            </a:r>
            <a:endParaRPr lang="en-US" sz="1400" dirty="0"/>
          </a:p>
          <a:p>
            <a:pPr marL="469900" indent="-469900" algn="l">
              <a:spcBef>
                <a:spcPct val="20000"/>
              </a:spcBef>
            </a:pPr>
            <a:r>
              <a:rPr lang="tr-TR" sz="1400" dirty="0"/>
              <a:t>	</a:t>
            </a:r>
            <a:r>
              <a:rPr lang="ru-RU" sz="1400" dirty="0" smtClean="0"/>
              <a:t> Запрещено использовать ХИМИЧЕСКИЕ МОЮЩИЕ СРЕДСТВА, такие как соляная кислота или абразивные моющие средства</a:t>
            </a:r>
            <a:r>
              <a:rPr lang="en-US" sz="1400" dirty="0" smtClean="0"/>
              <a:t>.</a:t>
            </a:r>
            <a:endParaRPr lang="tr-TR" sz="1400" dirty="0"/>
          </a:p>
          <a:p>
            <a:pPr marL="469900" indent="-469900" algn="l">
              <a:spcBef>
                <a:spcPct val="20000"/>
              </a:spcBef>
            </a:pPr>
            <a:r>
              <a:rPr lang="tr-TR" sz="1400" dirty="0"/>
              <a:t>	 </a:t>
            </a:r>
            <a:r>
              <a:rPr lang="ru-RU" sz="1400" dirty="0" smtClean="0"/>
              <a:t>Емкости для масла</a:t>
            </a:r>
            <a:r>
              <a:rPr lang="en-US" sz="1400" dirty="0" smtClean="0"/>
              <a:t>, </a:t>
            </a:r>
            <a:r>
              <a:rPr lang="ru-RU" sz="1400" dirty="0" smtClean="0"/>
              <a:t>нагревательный элемент и внешнюю поверхность необходимо очищать во время каждой замены масла</a:t>
            </a:r>
            <a:r>
              <a:rPr lang="en-US" sz="1400" dirty="0" smtClean="0"/>
              <a:t>. </a:t>
            </a:r>
            <a:endParaRPr lang="en-US" sz="1400" dirty="0"/>
          </a:p>
          <a:p>
            <a:pPr marL="469900" indent="-469900" algn="l">
              <a:spcBef>
                <a:spcPct val="20000"/>
              </a:spcBef>
            </a:pPr>
            <a:r>
              <a:rPr lang="tr-TR" sz="1400" dirty="0"/>
              <a:t>	</a:t>
            </a:r>
            <a:r>
              <a:rPr lang="ru-RU" sz="1400" dirty="0" smtClean="0"/>
              <a:t>Во время простоя не оставляйте воду внутри устройства</a:t>
            </a:r>
            <a:r>
              <a:rPr lang="en-US" sz="1400" dirty="0" smtClean="0"/>
              <a:t>. </a:t>
            </a:r>
            <a:endParaRPr lang="tr-TR" sz="1400" dirty="0"/>
          </a:p>
        </p:txBody>
      </p:sp>
      <p:sp>
        <p:nvSpPr>
          <p:cNvPr id="22531" name="Rectangle 55"/>
          <p:cNvSpPr>
            <a:spLocks noChangeArrowheads="1"/>
          </p:cNvSpPr>
          <p:nvPr/>
        </p:nvSpPr>
        <p:spPr bwMode="auto">
          <a:xfrm>
            <a:off x="785794" y="4286248"/>
            <a:ext cx="561657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 b="1" u="sng" dirty="0"/>
              <a:t>2. </a:t>
            </a:r>
            <a:r>
              <a:rPr lang="ru-RU" sz="1400" b="1" u="sng" dirty="0" smtClean="0"/>
              <a:t>ТЕХНИЧЕСКОЕ ОБСЛУЖИВАНИЕ </a:t>
            </a:r>
            <a:r>
              <a:rPr lang="en-US" sz="1400" b="1" u="sng" dirty="0" smtClean="0"/>
              <a:t>:</a:t>
            </a:r>
            <a:endParaRPr lang="tr-TR" sz="1400" b="1" u="sng" dirty="0"/>
          </a:p>
          <a:p>
            <a:pPr algn="l"/>
            <a:r>
              <a:rPr lang="ru-RU" sz="1400" dirty="0" smtClean="0"/>
              <a:t>Технические специалисты должны проводить периодическое техническое обслуживание</a:t>
            </a:r>
            <a:r>
              <a:rPr lang="en-US" sz="1400" dirty="0" smtClean="0"/>
              <a:t>.</a:t>
            </a:r>
            <a:r>
              <a:rPr lang="ru-RU" sz="1400" dirty="0" smtClean="0"/>
              <a:t> Рекомендуется проводить техническое обслуживание оборудования каждые 6 месяцев</a:t>
            </a:r>
            <a:r>
              <a:rPr lang="en-US" sz="1400" dirty="0" smtClean="0"/>
              <a:t>, </a:t>
            </a:r>
            <a:r>
              <a:rPr lang="ru-RU" sz="1400" dirty="0" smtClean="0"/>
              <a:t>в зависимости от частоты использования</a:t>
            </a:r>
            <a:r>
              <a:rPr lang="en-US" sz="1400" dirty="0" smtClean="0"/>
              <a:t>. </a:t>
            </a:r>
            <a:r>
              <a:rPr lang="ru-RU" sz="1400" dirty="0" smtClean="0"/>
              <a:t>Периодическое техническое обслуживание должно производиться уполномоченным обслуживающим персоналом нашей компании</a:t>
            </a:r>
            <a:r>
              <a:rPr lang="en-US" sz="1400" dirty="0" smtClean="0"/>
              <a:t>, </a:t>
            </a:r>
            <a:r>
              <a:rPr lang="ru-RU" sz="1400" smtClean="0"/>
              <a:t>даже до </a:t>
            </a:r>
            <a:r>
              <a:rPr lang="ru-RU" sz="1400" dirty="0" smtClean="0"/>
              <a:t>истечения гарантийного периода</a:t>
            </a:r>
            <a:r>
              <a:rPr lang="en-US" sz="1400" dirty="0" smtClean="0"/>
              <a:t>.</a:t>
            </a:r>
            <a:endParaRPr lang="tr-TR" sz="1400" dirty="0"/>
          </a:p>
        </p:txBody>
      </p:sp>
      <p:grpSp>
        <p:nvGrpSpPr>
          <p:cNvPr id="22532" name="Group 44"/>
          <p:cNvGrpSpPr>
            <a:grpSpLocks/>
          </p:cNvGrpSpPr>
          <p:nvPr/>
        </p:nvGrpSpPr>
        <p:grpSpPr bwMode="auto">
          <a:xfrm>
            <a:off x="404813" y="684213"/>
            <a:ext cx="5976937" cy="144462"/>
            <a:chOff x="300" y="1474"/>
            <a:chExt cx="3765" cy="91"/>
          </a:xfrm>
        </p:grpSpPr>
        <p:sp>
          <p:nvSpPr>
            <p:cNvPr id="22541" name="Rectangle 45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542" name="Line 46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22533" name="Group 47"/>
          <p:cNvGrpSpPr>
            <a:grpSpLocks/>
          </p:cNvGrpSpPr>
          <p:nvPr/>
        </p:nvGrpSpPr>
        <p:grpSpPr bwMode="auto">
          <a:xfrm>
            <a:off x="0" y="8462963"/>
            <a:ext cx="6858000" cy="69850"/>
            <a:chOff x="0" y="5103"/>
            <a:chExt cx="4320" cy="45"/>
          </a:xfrm>
        </p:grpSpPr>
        <p:sp>
          <p:nvSpPr>
            <p:cNvPr id="22539" name="Line 48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540" name="Line 49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2534" name="Rectangle 52"/>
          <p:cNvSpPr>
            <a:spLocks noGrp="1" noChangeArrowheads="1"/>
          </p:cNvSpPr>
          <p:nvPr>
            <p:ph type="title"/>
          </p:nvPr>
        </p:nvSpPr>
        <p:spPr>
          <a:xfrm>
            <a:off x="357166" y="214282"/>
            <a:ext cx="6384202" cy="558800"/>
          </a:xfrm>
          <a:noFill/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tx1"/>
                </a:solidFill>
              </a:rPr>
              <a:t>ОЧИСТКА И ТЕХНИЧЕСКОЕ ОБСЛУЖИВАНИЕ</a:t>
            </a:r>
            <a:endParaRPr lang="tr-TR" sz="2000" dirty="0" smtClean="0"/>
          </a:p>
        </p:txBody>
      </p:sp>
      <p:sp>
        <p:nvSpPr>
          <p:cNvPr id="22535" name="Text Box 54"/>
          <p:cNvSpPr txBox="1">
            <a:spLocks noChangeArrowheads="1"/>
          </p:cNvSpPr>
          <p:nvPr/>
        </p:nvSpPr>
        <p:spPr bwMode="auto">
          <a:xfrm>
            <a:off x="6196013" y="8821738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16/17</a:t>
            </a:r>
            <a:endParaRPr lang="tr-TR" sz="800" b="1" dirty="0">
              <a:latin typeface="Verdana" pitchFamily="34" charset="0"/>
            </a:endParaRPr>
          </a:p>
        </p:txBody>
      </p:sp>
      <p:grpSp>
        <p:nvGrpSpPr>
          <p:cNvPr id="22536" name="Group 71"/>
          <p:cNvGrpSpPr>
            <a:grpSpLocks/>
          </p:cNvGrpSpPr>
          <p:nvPr/>
        </p:nvGrpSpPr>
        <p:grpSpPr bwMode="auto">
          <a:xfrm>
            <a:off x="333375" y="6176960"/>
            <a:ext cx="6264275" cy="863599"/>
            <a:chOff x="210" y="2835"/>
            <a:chExt cx="3946" cy="544"/>
          </a:xfrm>
        </p:grpSpPr>
        <p:sp>
          <p:nvSpPr>
            <p:cNvPr id="22537" name="Rectangle 72"/>
            <p:cNvSpPr>
              <a:spLocks noChangeArrowheads="1"/>
            </p:cNvSpPr>
            <p:nvPr/>
          </p:nvSpPr>
          <p:spPr bwMode="auto">
            <a:xfrm>
              <a:off x="210" y="2835"/>
              <a:ext cx="3855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tabLst>
                  <a:tab pos="1028700" algn="l"/>
                </a:tabLst>
              </a:pPr>
              <a:r>
                <a:rPr lang="ru-RU" sz="1400" b="1" dirty="0" smtClean="0"/>
                <a:t>СРОК ЭКСПЛУАТАЦИИ</a:t>
              </a:r>
              <a:endParaRPr lang="en-US" sz="1400" dirty="0" smtClean="0">
                <a:latin typeface="Verdana" pitchFamily="34" charset="0"/>
              </a:endParaRPr>
            </a:p>
            <a:p>
              <a:pPr>
                <a:tabLst>
                  <a:tab pos="1028700" algn="l"/>
                </a:tabLst>
              </a:pPr>
              <a:r>
                <a:rPr lang="tr-TR" sz="1400" dirty="0" smtClean="0"/>
                <a:t>        </a:t>
              </a:r>
              <a:r>
                <a:rPr lang="ru-RU" sz="1400" b="1" dirty="0" smtClean="0"/>
                <a:t>срок службы электрооборудования составляет </a:t>
              </a:r>
              <a:r>
                <a:rPr lang="en-US" sz="1400" b="1" dirty="0" smtClean="0"/>
                <a:t>10 </a:t>
              </a:r>
              <a:r>
                <a:rPr lang="ru-RU" sz="1400" b="1" dirty="0" smtClean="0"/>
                <a:t>лет при соблюдении рекомендуемых условий эксплуатации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2538" name="Rectangle 73"/>
            <p:cNvSpPr>
              <a:spLocks noChangeArrowheads="1"/>
            </p:cNvSpPr>
            <p:nvPr/>
          </p:nvSpPr>
          <p:spPr bwMode="auto">
            <a:xfrm>
              <a:off x="300" y="2835"/>
              <a:ext cx="3856" cy="544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252413"/>
            <a:ext cx="6172200" cy="1524001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chemeClr val="tx1"/>
                </a:solidFill>
              </a:rPr>
              <a:t>УСЛОВИЯ ГАРАНТИИ</a:t>
            </a:r>
            <a:endParaRPr lang="tr-TR" sz="2400" b="1" dirty="0" smtClean="0"/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620713" y="684213"/>
            <a:ext cx="5976937" cy="144462"/>
            <a:chOff x="300" y="1474"/>
            <a:chExt cx="3765" cy="91"/>
          </a:xfrm>
        </p:grpSpPr>
        <p:sp>
          <p:nvSpPr>
            <p:cNvPr id="23558" name="Rectangle 4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559" name="Line 5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355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42852" y="857224"/>
            <a:ext cx="6500858" cy="6034087"/>
          </a:xfrm>
          <a:noFill/>
        </p:spPr>
        <p:txBody>
          <a:bodyPr/>
          <a:lstStyle/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1- </a:t>
            </a:r>
            <a:r>
              <a:rPr lang="ru-RU" sz="1300" b="1" dirty="0" smtClean="0"/>
              <a:t>Документы, в которых не указана дата продажи, изготовитель или уполномоченная компания – продавец,  являются недействительными</a:t>
            </a:r>
            <a:r>
              <a:rPr lang="en-US" sz="1300" b="1" dirty="0" smtClean="0"/>
              <a:t>. </a:t>
            </a:r>
            <a:r>
              <a:rPr lang="ru-RU" sz="1300" b="1" dirty="0" smtClean="0"/>
              <a:t>В целях получения гарантии, необходимо предоставить гарантийный талон</a:t>
            </a:r>
            <a:r>
              <a:rPr lang="en-US" sz="1300" b="1" dirty="0" smtClean="0"/>
              <a:t>.</a:t>
            </a:r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2- </a:t>
            </a:r>
            <a:r>
              <a:rPr lang="ru-RU" sz="1300" b="1" dirty="0" smtClean="0"/>
              <a:t>Если оборудование установлено и эксплуатируется в соответствии с инструкциями по установке</a:t>
            </a:r>
            <a:r>
              <a:rPr lang="en-US" sz="1300" b="1" dirty="0" smtClean="0"/>
              <a:t>, </a:t>
            </a:r>
            <a:r>
              <a:rPr lang="ru-RU" sz="1300" b="1" dirty="0" smtClean="0"/>
              <a:t>техническому обслуживанию и руководством пользователя, гарантия распространяется на неисправности, вызванные дефектами материалов и ошибками при изготовлении</a:t>
            </a:r>
            <a:r>
              <a:rPr lang="en-US" sz="1300" b="1" dirty="0" smtClean="0"/>
              <a:t>.</a:t>
            </a:r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3- </a:t>
            </a:r>
            <a:r>
              <a:rPr lang="ru-RU" sz="1300" b="1" dirty="0" smtClean="0"/>
              <a:t>В случае неисправностей в пределах условий гарантии, то, как и где они будут устранены, а также способ и место технического обслуживания определяются: </a:t>
            </a:r>
            <a:r>
              <a:rPr lang="en-US" sz="1300" b="1" dirty="0" smtClean="0"/>
              <a:t>................</a:t>
            </a:r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4- </a:t>
            </a:r>
            <a:r>
              <a:rPr lang="ru-RU" sz="1300" b="1" dirty="0" smtClean="0"/>
              <a:t>Гарантия действительна только при полном соблюдении условий гарантии и инструкций по установке, техническому обслуживанию, а также руководства пользователя. Гарантия распространяется только на электроприбор на гарантии</a:t>
            </a:r>
            <a:r>
              <a:rPr lang="en-US" sz="1300" b="1" dirty="0" smtClean="0"/>
              <a:t>, </a:t>
            </a:r>
            <a:r>
              <a:rPr lang="ru-RU" sz="1300" b="1" dirty="0" smtClean="0"/>
              <a:t>гарантийные обязательства не распространяются на иные предметы</a:t>
            </a:r>
            <a:r>
              <a:rPr lang="en-US" sz="1300" b="1" dirty="0" smtClean="0"/>
              <a:t>.</a:t>
            </a:r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5- </a:t>
            </a:r>
            <a:r>
              <a:rPr lang="ru-RU" sz="1300" b="1" dirty="0" smtClean="0"/>
              <a:t>Гарантия не действительна, в случае, если информация о виде, типе электрооборудования, серийные номера, напечатанные на гарантийном талоне, уничтожены, стерты или изменены.</a:t>
            </a:r>
            <a:endParaRPr lang="en-US" sz="1300" b="1" dirty="0" smtClean="0"/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6- </a:t>
            </a:r>
            <a:r>
              <a:rPr lang="ru-RU" sz="1300" b="1" dirty="0" smtClean="0"/>
              <a:t>Гарантия распространяется только на техническое обслуживание, устранение неисправностей, причиной которых стал дефект материала или ошибки при изготовлении в течение гарантийного периода</a:t>
            </a:r>
            <a:r>
              <a:rPr lang="en-US" sz="1300" b="1" dirty="0" smtClean="0"/>
              <a:t>. </a:t>
            </a:r>
            <a:r>
              <a:rPr lang="ru-RU" sz="1300" b="1" dirty="0" smtClean="0"/>
              <a:t>Неисправности и детали, на которые распространяется гарантия, устраняются и заменяются бесплатно</a:t>
            </a:r>
            <a:r>
              <a:rPr lang="en-US" sz="1300" b="1" dirty="0" smtClean="0"/>
              <a:t>. </a:t>
            </a:r>
            <a:r>
              <a:rPr lang="ru-RU" sz="1300" b="1" dirty="0" smtClean="0"/>
              <a:t>Замена деталей осуществляется</a:t>
            </a:r>
            <a:r>
              <a:rPr lang="en-US" sz="1300" b="1" dirty="0" smtClean="0"/>
              <a:t> ................</a:t>
            </a:r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7- </a:t>
            </a:r>
            <a:r>
              <a:rPr lang="ru-RU" sz="1300" b="1" dirty="0" smtClean="0"/>
              <a:t>Неполадки, возникающие в электрооборудовании, должны устраняться уполномоченным обслуживающим персоналом</a:t>
            </a:r>
            <a:r>
              <a:rPr lang="en-US" sz="1300" b="1" dirty="0" smtClean="0"/>
              <a:t>................ </a:t>
            </a:r>
            <a:r>
              <a:rPr lang="ru-RU" sz="1300" b="1" dirty="0" smtClean="0"/>
              <a:t>Гарантия становится недействительной, если обслуживание прибора осуществлялось третьими лицами</a:t>
            </a:r>
            <a:r>
              <a:rPr lang="en-US" sz="1300" b="1" dirty="0" smtClean="0"/>
              <a:t>.</a:t>
            </a:r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8- </a:t>
            </a:r>
            <a:r>
              <a:rPr lang="ru-RU" sz="1300" b="1" dirty="0" smtClean="0"/>
              <a:t>Установка должна производиться только уполномоченным обслуживающим персоналом, а также необходимо уведомлять сервисную службу о смене расположения прибора. </a:t>
            </a:r>
            <a:endParaRPr lang="en-US" sz="1300" b="1" dirty="0" smtClean="0"/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9-  </a:t>
            </a:r>
            <a:r>
              <a:rPr lang="ru-RU" sz="1300" b="1" dirty="0" smtClean="0"/>
              <a:t>Если во  время эксплуатации обнаруживаются какие-либо неисправности</a:t>
            </a:r>
            <a:r>
              <a:rPr lang="en-US" sz="1300" b="1" dirty="0" smtClean="0"/>
              <a:t>, </a:t>
            </a:r>
            <a:r>
              <a:rPr lang="ru-RU" sz="1300" b="1" dirty="0" smtClean="0"/>
              <a:t>необходимо связаться с авторизированным обслуживающим дилером</a:t>
            </a:r>
            <a:r>
              <a:rPr lang="en-US" sz="1300" b="1" dirty="0" smtClean="0"/>
              <a:t>.</a:t>
            </a:r>
            <a:endParaRPr lang="ru-RU" sz="1300" b="1" dirty="0" smtClean="0"/>
          </a:p>
          <a:p>
            <a:pPr lvl="1" algn="just">
              <a:lnSpc>
                <a:spcPct val="80000"/>
              </a:lnSpc>
              <a:buNone/>
              <a:tabLst>
                <a:tab pos="893763" algn="l"/>
              </a:tabLst>
            </a:pPr>
            <a:r>
              <a:rPr lang="en-US" sz="1300" b="1" dirty="0" smtClean="0"/>
              <a:t>10- </a:t>
            </a:r>
            <a:r>
              <a:rPr lang="ru-RU" sz="1300" b="1" dirty="0" smtClean="0"/>
              <a:t>Гарантия не распространяется на неисправности, повреждения, возникшие при погрузке, разгрузке и транспортировке, которые не входили в обязанности </a:t>
            </a:r>
            <a:r>
              <a:rPr lang="en-US" sz="1300" b="1" dirty="0" smtClean="0"/>
              <a:t>................</a:t>
            </a:r>
            <a:r>
              <a:rPr lang="ru-RU" sz="1300" b="1" dirty="0" smtClean="0"/>
              <a:t>, а также на неисправности и повреждения, возникшие по причине внешних факторов</a:t>
            </a:r>
            <a:endParaRPr lang="en-US" sz="1300" b="1" dirty="0"/>
          </a:p>
        </p:txBody>
      </p:sp>
      <p:sp>
        <p:nvSpPr>
          <p:cNvPr id="23557" name="Text Box 8"/>
          <p:cNvSpPr txBox="1">
            <a:spLocks noChangeArrowheads="1"/>
          </p:cNvSpPr>
          <p:nvPr/>
        </p:nvSpPr>
        <p:spPr bwMode="auto">
          <a:xfrm>
            <a:off x="6196013" y="8821738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17/17</a:t>
            </a:r>
            <a:endParaRPr lang="tr-TR" sz="8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0988" y="252413"/>
            <a:ext cx="6172200" cy="431800"/>
          </a:xfrm>
          <a:noFill/>
        </p:spPr>
        <p:txBody>
          <a:bodyPr anchor="b"/>
          <a:lstStyle/>
          <a:p>
            <a:pPr algn="l" eaLnBrk="1" hangingPunct="1"/>
            <a:r>
              <a:rPr lang="ru-RU" sz="2400" b="1" dirty="0" smtClean="0"/>
              <a:t>СОДЕРЖАНИЕ</a:t>
            </a:r>
            <a:endParaRPr lang="tr-TR" sz="2400" b="1" dirty="0" smtClean="0"/>
          </a:p>
        </p:txBody>
      </p:sp>
      <p:graphicFrame>
        <p:nvGraphicFramePr>
          <p:cNvPr id="105630" name="Group 158"/>
          <p:cNvGraphicFramePr>
            <a:graphicFrameLocks noGrp="1"/>
          </p:cNvGraphicFramePr>
          <p:nvPr>
            <p:ph idx="1"/>
          </p:nvPr>
        </p:nvGraphicFramePr>
        <p:xfrm>
          <a:off x="260351" y="900113"/>
          <a:ext cx="6048970" cy="5042023"/>
        </p:xfrm>
        <a:graphic>
          <a:graphicData uri="http://schemas.openxmlformats.org/drawingml/2006/table">
            <a:tbl>
              <a:tblPr/>
              <a:tblGrid>
                <a:gridCol w="1270056"/>
                <a:gridCol w="4778914"/>
              </a:tblGrid>
              <a:tr h="28013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 СТРАНИЦЫ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глав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8013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ТИТУЛЬНЫЙ ЛИСТ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785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СОДЕРЖАНИЕ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8013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ВВЕДЕНИЕ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1223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ТЕХНИЧЕСКИЕ ХАРАКТЕРИСТИКИ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2974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ПРИНЦИПИАЛЬНАЯ ЭЛЕКТРОСХЕМА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12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7-8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ОСНОВНЫЕ РАЗМЕРЫ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12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ПРЕДУПРЕЖДАЮЩИЕ ЗНАКИ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12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ИНФОРМАЦИЯ ПО ТЕХНИКЕ БЕЗОПАСНОСТИ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12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ТРАНСПОРТИРОВКА И ПЕРЕМЕЩЕНИЕ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12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УСТАНОВКА ЭЛЕКТРОПРИБОРА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12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ПАНЕЛИ УПРАВЛЕНИЯ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2974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14-15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ЭКСПЛУАТАЦИЯ ЭЛЕКТРОПРИБОРА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6397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ОЧИСТКА И ТЕХНИЧЕСКОЕ ОБСЛУЖИВАНИЕ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9685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УСЛОВИЯ ГАРАНТИИ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pSp>
        <p:nvGrpSpPr>
          <p:cNvPr id="14386" name="Group 50"/>
          <p:cNvGrpSpPr>
            <a:grpSpLocks/>
          </p:cNvGrpSpPr>
          <p:nvPr/>
        </p:nvGrpSpPr>
        <p:grpSpPr bwMode="auto">
          <a:xfrm>
            <a:off x="404813" y="611188"/>
            <a:ext cx="5976937" cy="144462"/>
            <a:chOff x="300" y="1474"/>
            <a:chExt cx="3765" cy="91"/>
          </a:xfrm>
        </p:grpSpPr>
        <p:sp>
          <p:nvSpPr>
            <p:cNvPr id="14393" name="Rectangle 51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394" name="Line 52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4387" name="Group 53"/>
          <p:cNvGrpSpPr>
            <a:grpSpLocks/>
          </p:cNvGrpSpPr>
          <p:nvPr/>
        </p:nvGrpSpPr>
        <p:grpSpPr bwMode="auto">
          <a:xfrm>
            <a:off x="0" y="8462963"/>
            <a:ext cx="6858000" cy="69850"/>
            <a:chOff x="0" y="5103"/>
            <a:chExt cx="4320" cy="45"/>
          </a:xfrm>
        </p:grpSpPr>
        <p:sp>
          <p:nvSpPr>
            <p:cNvPr id="14391" name="Line 54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4392" name="Line 55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4388" name="Text Box 56"/>
          <p:cNvSpPr txBox="1">
            <a:spLocks noChangeArrowheads="1"/>
          </p:cNvSpPr>
          <p:nvPr/>
        </p:nvSpPr>
        <p:spPr bwMode="auto">
          <a:xfrm>
            <a:off x="6269038" y="8821738"/>
            <a:ext cx="4730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2/17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14389" name="Rectangle 58"/>
          <p:cNvSpPr>
            <a:spLocks noChangeArrowheads="1"/>
          </p:cNvSpPr>
          <p:nvPr/>
        </p:nvSpPr>
        <p:spPr bwMode="auto">
          <a:xfrm>
            <a:off x="115888" y="6227763"/>
            <a:ext cx="6626225" cy="1657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ru-RU" sz="2000" u="sng" dirty="0" smtClean="0"/>
              <a:t>ВНИМАНИЕ</a:t>
            </a:r>
          </a:p>
          <a:p>
            <a:pPr>
              <a:lnSpc>
                <a:spcPct val="130000"/>
              </a:lnSpc>
            </a:pPr>
            <a:r>
              <a:rPr lang="ru-RU" sz="1400" b="1" dirty="0" smtClean="0"/>
              <a:t>Данный электроприбор должен использоваться только  в местах, </a:t>
            </a:r>
          </a:p>
          <a:p>
            <a:pPr>
              <a:lnSpc>
                <a:spcPct val="130000"/>
              </a:lnSpc>
            </a:pPr>
            <a:r>
              <a:rPr lang="ru-RU" sz="1400" b="1" dirty="0" smtClean="0"/>
              <a:t>которые отвечают соответствующим  нормам, стандартам и</a:t>
            </a:r>
          </a:p>
          <a:p>
            <a:pPr>
              <a:lnSpc>
                <a:spcPct val="130000"/>
              </a:lnSpc>
            </a:pPr>
            <a:r>
              <a:rPr lang="ru-RU" sz="1400" b="1" dirty="0" smtClean="0"/>
              <a:t> требованиям к технике безопасности</a:t>
            </a:r>
            <a:endParaRPr lang="tr-TR" sz="1400" b="1" dirty="0"/>
          </a:p>
        </p:txBody>
      </p:sp>
      <p:pic>
        <p:nvPicPr>
          <p:cNvPr id="14390" name="Picture 59" descr="䗠䗨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14488" y="6286512"/>
            <a:ext cx="714380" cy="58410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07975" y="360363"/>
            <a:ext cx="6000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lang="ru-RU" sz="2400" b="1" dirty="0" smtClean="0">
                <a:solidFill>
                  <a:schemeClr val="tx2"/>
                </a:solidFill>
              </a:rPr>
              <a:t>ВВЕДЕНИЕ</a:t>
            </a:r>
            <a:endParaRPr lang="tr-TR" sz="2400" b="1" dirty="0">
              <a:solidFill>
                <a:schemeClr val="tx2"/>
              </a:solidFill>
            </a:endParaRPr>
          </a:p>
        </p:txBody>
      </p:sp>
      <p:grpSp>
        <p:nvGrpSpPr>
          <p:cNvPr id="2052" name="Group 3"/>
          <p:cNvGrpSpPr>
            <a:grpSpLocks/>
          </p:cNvGrpSpPr>
          <p:nvPr/>
        </p:nvGrpSpPr>
        <p:grpSpPr bwMode="auto">
          <a:xfrm>
            <a:off x="404813" y="827088"/>
            <a:ext cx="5976937" cy="144462"/>
            <a:chOff x="300" y="1474"/>
            <a:chExt cx="3765" cy="91"/>
          </a:xfrm>
        </p:grpSpPr>
        <p:sp>
          <p:nvSpPr>
            <p:cNvPr id="2064" name="Rectangle 4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65" name="Line 5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188913" y="4303713"/>
            <a:ext cx="6264275" cy="21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tr-TR" sz="1200" dirty="0" smtClean="0"/>
              <a:t>☞    </a:t>
            </a:r>
            <a:r>
              <a:rPr lang="ru-RU" sz="1200" dirty="0" smtClean="0"/>
              <a:t> </a:t>
            </a:r>
            <a:r>
              <a:rPr lang="ru-RU" sz="1200" b="1" dirty="0" smtClean="0"/>
              <a:t>Рекомендуется изучить и убедиться, что обслуживающий персонал также ознакомлен с данным руководством пользователя перед установкой и началом использования данного оборудования. В случае эксплуатации устройства без предварительного изучения руководства пользователя, условия гарантии не распространяются на данное устройство</a:t>
            </a:r>
            <a:r>
              <a:rPr lang="en-US" sz="1200" b="1" dirty="0" smtClean="0"/>
              <a:t>.</a:t>
            </a:r>
            <a:r>
              <a:rPr lang="en-US" sz="1200" dirty="0" smtClean="0"/>
              <a:t> </a:t>
            </a:r>
            <a:endParaRPr lang="tr-TR" sz="1200" dirty="0" smtClean="0"/>
          </a:p>
          <a:p>
            <a:pPr marL="342900" indent="-342900" algn="l">
              <a:spcBef>
                <a:spcPct val="20000"/>
              </a:spcBef>
            </a:pPr>
            <a:r>
              <a:rPr lang="en-US" sz="1200" dirty="0" smtClean="0"/>
              <a:t>☞	</a:t>
            </a:r>
            <a:r>
              <a:rPr lang="ru-RU" sz="1200" b="1" dirty="0" smtClean="0"/>
              <a:t>В руководстве содержится информация по установке</a:t>
            </a:r>
            <a:r>
              <a:rPr lang="en-US" sz="1200" b="1" dirty="0" smtClean="0"/>
              <a:t>, </a:t>
            </a:r>
            <a:r>
              <a:rPr lang="ru-RU" sz="1200" b="1" dirty="0" smtClean="0"/>
              <a:t>эксплуатации и техническому обслуживанию нашей продукции, приобретенной вами, поэтому оно подлежит тщательному изучению</a:t>
            </a:r>
            <a:r>
              <a:rPr lang="en-US" sz="1200" b="1" dirty="0" smtClean="0"/>
              <a:t>. </a:t>
            </a:r>
            <a:r>
              <a:rPr lang="ru-RU" sz="1200" b="1" dirty="0" smtClean="0"/>
              <a:t>Убедитесь, что подключение электропитания уже произведено квалифицированным персоналом в соответствии с местным действующим законодательством, прежде, чем  наши специалисты приступят к установке оборудования</a:t>
            </a:r>
            <a:endParaRPr lang="en-US" sz="1200" b="1" dirty="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6429388"/>
            <a:ext cx="619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sz="1200" dirty="0"/>
              <a:t>     </a:t>
            </a:r>
            <a:r>
              <a:rPr lang="tr-TR" sz="1200" dirty="0" smtClean="0"/>
              <a:t>☞</a:t>
            </a:r>
            <a:r>
              <a:rPr lang="ru-RU" sz="1200" dirty="0" smtClean="0"/>
              <a:t>   </a:t>
            </a:r>
            <a:r>
              <a:rPr lang="tr-TR" sz="1200" dirty="0" smtClean="0"/>
              <a:t> </a:t>
            </a:r>
            <a:r>
              <a:rPr lang="ru-RU" sz="1200" b="1" dirty="0" smtClean="0"/>
              <a:t>В случае сомнений или отсутствия необходимой информации,         </a:t>
            </a:r>
          </a:p>
          <a:p>
            <a:pPr algn="l"/>
            <a:r>
              <a:rPr lang="ru-RU" sz="1200" b="1" dirty="0" smtClean="0"/>
              <a:t>            свяжитесь со службой по работе с клиентами по телефону.</a:t>
            </a:r>
            <a:endParaRPr lang="tr-TR" sz="1200" dirty="0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142852" y="6643702"/>
            <a:ext cx="63801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tr-TR" sz="1200" b="1" dirty="0"/>
          </a:p>
          <a:p>
            <a:pPr algn="l"/>
            <a:r>
              <a:rPr lang="en-US" sz="1200" b="1" dirty="0" smtClean="0"/>
              <a:t>☞   </a:t>
            </a:r>
            <a:r>
              <a:rPr lang="tr-TR" sz="1200" b="1" dirty="0" smtClean="0"/>
              <a:t>   </a:t>
            </a:r>
            <a:r>
              <a:rPr lang="ru-RU" sz="1200" b="1" dirty="0" smtClean="0"/>
              <a:t>Имейте ввиду, что  в случае задержки обслуживающего персонала на           </a:t>
            </a:r>
          </a:p>
          <a:p>
            <a:pPr algn="l"/>
            <a:r>
              <a:rPr lang="ru-RU" sz="1200" b="1" dirty="0" smtClean="0"/>
              <a:t>         вашем предприятии необходимо возместить соответствующие затраты и </a:t>
            </a:r>
          </a:p>
          <a:p>
            <a:pPr algn="l"/>
            <a:r>
              <a:rPr lang="ru-RU" sz="1200" b="1" dirty="0" smtClean="0"/>
              <a:t>         стоимость задержки на почасовой основе. </a:t>
            </a:r>
            <a:endParaRPr lang="en-US" sz="1200" b="1" dirty="0" smtClean="0"/>
          </a:p>
          <a:p>
            <a:pPr algn="l"/>
            <a:r>
              <a:rPr lang="en-US" sz="1200" b="1" dirty="0" smtClean="0"/>
              <a:t>☞ </a:t>
            </a:r>
            <a:r>
              <a:rPr lang="tr-TR" sz="1200" b="1" dirty="0" smtClean="0"/>
              <a:t>     </a:t>
            </a:r>
            <a:r>
              <a:rPr lang="ru-RU" sz="1200" b="1" dirty="0" smtClean="0"/>
              <a:t>Надеемся, что вы будете удовлетворены работой нашей                  </a:t>
            </a:r>
          </a:p>
          <a:p>
            <a:pPr algn="l"/>
            <a:r>
              <a:rPr lang="ru-RU" sz="1200" b="1" dirty="0" smtClean="0"/>
              <a:t>         продукции</a:t>
            </a:r>
            <a:r>
              <a:rPr lang="en-US" sz="1200" b="1" dirty="0" smtClean="0"/>
              <a:t>… </a:t>
            </a:r>
            <a:endParaRPr lang="tr-TR" sz="1200" b="1" dirty="0" smtClean="0"/>
          </a:p>
          <a:p>
            <a:pPr algn="l"/>
            <a:endParaRPr lang="tr-TR" sz="1200" b="1" dirty="0">
              <a:latin typeface="Verdana" pitchFamily="34" charset="0"/>
            </a:endParaRPr>
          </a:p>
        </p:txBody>
      </p:sp>
      <p:graphicFrame>
        <p:nvGraphicFramePr>
          <p:cNvPr id="2050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5949950" y="6372225"/>
          <a:ext cx="738188" cy="779463"/>
        </p:xfrm>
        <a:graphic>
          <a:graphicData uri="http://schemas.openxmlformats.org/presentationml/2006/ole">
            <p:oleObj spid="_x0000_s2056" name="Bit Eşlem Resmi" r:id="rId3" imgW="2029108" imgH="2190476" progId="PBrush">
              <p:embed/>
            </p:oleObj>
          </a:graphicData>
        </a:graphic>
      </p:graphicFrame>
      <p:grpSp>
        <p:nvGrpSpPr>
          <p:cNvPr id="2056" name="Group 12"/>
          <p:cNvGrpSpPr>
            <a:grpSpLocks/>
          </p:cNvGrpSpPr>
          <p:nvPr/>
        </p:nvGrpSpPr>
        <p:grpSpPr bwMode="auto">
          <a:xfrm>
            <a:off x="0" y="8462963"/>
            <a:ext cx="6858000" cy="69850"/>
            <a:chOff x="0" y="5103"/>
            <a:chExt cx="4320" cy="45"/>
          </a:xfrm>
        </p:grpSpPr>
        <p:sp>
          <p:nvSpPr>
            <p:cNvPr id="2062" name="Line 13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063" name="Line 14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057" name="Text Box 15"/>
          <p:cNvSpPr txBox="1">
            <a:spLocks noChangeArrowheads="1"/>
          </p:cNvSpPr>
          <p:nvPr/>
        </p:nvSpPr>
        <p:spPr bwMode="auto">
          <a:xfrm>
            <a:off x="188913" y="1200150"/>
            <a:ext cx="6408737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Aft>
                <a:spcPts val="1200"/>
              </a:spcAft>
            </a:pPr>
            <a:r>
              <a:rPr lang="ru-RU" sz="1400" b="1" dirty="0" smtClean="0"/>
              <a:t>Дорогие друзья!</a:t>
            </a:r>
            <a:endParaRPr lang="tr-TR" sz="1400" b="1" dirty="0" smtClean="0"/>
          </a:p>
          <a:p>
            <a:pPr algn="l"/>
            <a:r>
              <a:rPr lang="ru-RU" sz="1400" b="1" dirty="0" smtClean="0"/>
              <a:t>Благодарим вас за  покупку нашей техники и доверие к  нашей компании</a:t>
            </a:r>
            <a:r>
              <a:rPr lang="en-US" sz="1400" b="1" dirty="0" smtClean="0"/>
              <a:t>. </a:t>
            </a:r>
            <a:r>
              <a:rPr lang="ru-RU" sz="1400" b="1" dirty="0" smtClean="0"/>
              <a:t>Наше оборудование используется на профессиональных кухнях в </a:t>
            </a:r>
            <a:r>
              <a:rPr lang="tr-TR" sz="1400" b="1" dirty="0" smtClean="0"/>
              <a:t>100 </a:t>
            </a:r>
            <a:r>
              <a:rPr lang="ru-RU" sz="1400" b="1" dirty="0" smtClean="0"/>
              <a:t>странах</a:t>
            </a:r>
            <a:r>
              <a:rPr lang="en-US" sz="1400" b="1" dirty="0" smtClean="0"/>
              <a:t>.</a:t>
            </a:r>
          </a:p>
          <a:p>
            <a:pPr algn="l"/>
            <a:r>
              <a:rPr lang="ru-RU" sz="1400" b="1" dirty="0" smtClean="0"/>
              <a:t>Мы изготавливаем нашу продукцию в соответствии с международными стандартами. </a:t>
            </a:r>
            <a:endParaRPr lang="en-US" sz="1400" b="1" dirty="0" smtClean="0"/>
          </a:p>
          <a:p>
            <a:pPr algn="l"/>
            <a:r>
              <a:rPr lang="ru-RU" sz="1400" b="1" dirty="0" smtClean="0"/>
              <a:t>Важная информация</a:t>
            </a:r>
            <a:r>
              <a:rPr lang="en-US" sz="1400" b="1" dirty="0" smtClean="0"/>
              <a:t>: </a:t>
            </a:r>
            <a:r>
              <a:rPr lang="ru-RU" sz="1400" b="1" dirty="0" smtClean="0"/>
              <a:t>Рекомендуется прочитать и убедиться, что другие пользователи ознакомлены с данным руководством в целях достижения желаемого качества эксплуатации в соответствии с вашими ожиданиями и для долгосрочной работы оборудования</a:t>
            </a:r>
            <a:r>
              <a:rPr lang="en-US" sz="1400" b="1" dirty="0" smtClean="0"/>
              <a:t>. </a:t>
            </a:r>
            <a:r>
              <a:rPr lang="ru-RU" sz="1400" b="1" dirty="0" smtClean="0"/>
              <a:t>Необходимо принять к сведению указанные предупреждения перед началом эксплуатации</a:t>
            </a:r>
            <a:r>
              <a:rPr lang="en-US" sz="1400" b="1" dirty="0" smtClean="0"/>
              <a:t>.</a:t>
            </a:r>
            <a:r>
              <a:rPr lang="tr-TR" sz="1400" b="1" dirty="0" smtClean="0"/>
              <a:t>..</a:t>
            </a:r>
            <a:endParaRPr lang="en-US" sz="1400" b="1" dirty="0"/>
          </a:p>
        </p:txBody>
      </p:sp>
      <p:grpSp>
        <p:nvGrpSpPr>
          <p:cNvPr id="2058" name="Group 16"/>
          <p:cNvGrpSpPr>
            <a:grpSpLocks/>
          </p:cNvGrpSpPr>
          <p:nvPr/>
        </p:nvGrpSpPr>
        <p:grpSpPr bwMode="auto">
          <a:xfrm>
            <a:off x="0" y="4213225"/>
            <a:ext cx="6858000" cy="71438"/>
            <a:chOff x="0" y="5103"/>
            <a:chExt cx="4320" cy="45"/>
          </a:xfrm>
        </p:grpSpPr>
        <p:sp>
          <p:nvSpPr>
            <p:cNvPr id="2060" name="Line 17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061" name="Line 18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6340475" y="8821738"/>
            <a:ext cx="4730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3/17</a:t>
            </a:r>
            <a:endParaRPr lang="tr-TR" sz="8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8"/>
          <p:cNvSpPr>
            <a:spLocks noChangeArrowheads="1"/>
          </p:cNvSpPr>
          <p:nvPr/>
        </p:nvSpPr>
        <p:spPr bwMode="auto">
          <a:xfrm>
            <a:off x="333375" y="179388"/>
            <a:ext cx="61722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lang="ru-RU" sz="2400" b="1" dirty="0" smtClean="0">
                <a:solidFill>
                  <a:schemeClr val="tx2"/>
                </a:solidFill>
              </a:rPr>
              <a:t>ТЕХНИЧЕСКИЕ ХАРАКТЕРИСТИКИ</a:t>
            </a:r>
            <a:endParaRPr lang="tr-TR" sz="2400" dirty="0">
              <a:solidFill>
                <a:schemeClr val="tx2"/>
              </a:solidFill>
            </a:endParaRPr>
          </a:p>
        </p:txBody>
      </p:sp>
      <p:grpSp>
        <p:nvGrpSpPr>
          <p:cNvPr id="16387" name="Group 139"/>
          <p:cNvGrpSpPr>
            <a:grpSpLocks/>
          </p:cNvGrpSpPr>
          <p:nvPr/>
        </p:nvGrpSpPr>
        <p:grpSpPr bwMode="auto">
          <a:xfrm>
            <a:off x="404813" y="539750"/>
            <a:ext cx="5976937" cy="144463"/>
            <a:chOff x="300" y="1474"/>
            <a:chExt cx="3765" cy="91"/>
          </a:xfrm>
        </p:grpSpPr>
        <p:sp>
          <p:nvSpPr>
            <p:cNvPr id="16524" name="Rectangle 140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525" name="Line 141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6388" name="Text Box 145"/>
          <p:cNvSpPr txBox="1">
            <a:spLocks noChangeArrowheads="1"/>
          </p:cNvSpPr>
          <p:nvPr/>
        </p:nvSpPr>
        <p:spPr bwMode="auto">
          <a:xfrm>
            <a:off x="6340475" y="8786813"/>
            <a:ext cx="4764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4/17</a:t>
            </a:r>
            <a:endParaRPr lang="tr-TR" sz="800" b="1" dirty="0">
              <a:latin typeface="Verdana" pitchFamily="34" charset="0"/>
            </a:endParaRPr>
          </a:p>
        </p:txBody>
      </p:sp>
      <p:graphicFrame>
        <p:nvGraphicFramePr>
          <p:cNvPr id="150978" name="Group 450"/>
          <p:cNvGraphicFramePr>
            <a:graphicFrameLocks noGrp="1"/>
          </p:cNvGraphicFramePr>
          <p:nvPr>
            <p:ph/>
            <p:extLst>
              <p:ext uri="{D42A27DB-BD31-4B8C-83A1-F6EECF244321}">
                <p14:modId xmlns="" xmlns:p14="http://schemas.microsoft.com/office/powerpoint/2010/main" val="1193229650"/>
              </p:ext>
            </p:extLst>
          </p:nvPr>
        </p:nvGraphicFramePr>
        <p:xfrm>
          <a:off x="333375" y="1042988"/>
          <a:ext cx="5975944" cy="7561458"/>
        </p:xfrm>
        <a:graphic>
          <a:graphicData uri="http://schemas.openxmlformats.org/drawingml/2006/table">
            <a:tbl>
              <a:tblPr/>
              <a:tblGrid>
                <a:gridCol w="1381113"/>
                <a:gridCol w="1068895"/>
                <a:gridCol w="1175312"/>
                <a:gridCol w="1175312"/>
                <a:gridCol w="1175312"/>
              </a:tblGrid>
              <a:tr h="841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Тип продукции</a:t>
                      </a:r>
                      <a:endParaRPr kumimoji="0" lang="en-US" sz="900" b="1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OFEI 4090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OFEI 8090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OFEI 4070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OFEI 8070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43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Основные размеры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мм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400X900X850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800X900X850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400X700X280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800X700X280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91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Полная входная мощность 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кВт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91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Напряжение питания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380-400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380-400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380-400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380-400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43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Рабочая частота 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Гц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50-60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50-60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50-60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50-60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49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ТЕРМОРЕГУЛЯТОР 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(°C)</a:t>
                      </a:r>
                      <a:r>
                        <a:rPr kumimoji="0" lang="en-US" sz="9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60 - 190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60 - 190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60 - 190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60 - 190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03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Силовой кабель</a:t>
                      </a:r>
                      <a:endParaRPr kumimoji="0" lang="en-US" sz="900" b="1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X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X 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X2,5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X4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91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Мин.-макс. Температура горелки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ºC)</a:t>
                      </a: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160 - 195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160 - 195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160 - 195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160 - 195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94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Емкость 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литры</a:t>
                      </a:r>
                      <a:r>
                        <a:rPr kumimoji="0" lang="en-US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tr-TR" sz="9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9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9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Максимальный угол наклона</a:t>
                      </a:r>
                      <a:endParaRPr kumimoji="0" lang="en-US" sz="900" b="1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9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</a:t>
                      </a:r>
                      <a:endParaRPr kumimoji="0" lang="en-US" sz="900" b="1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69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 защиты</a:t>
                      </a:r>
                      <a:endParaRPr kumimoji="0" lang="en-US" sz="900" b="1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IP 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IP 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IP 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IP 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43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Вес нетто (кг)</a:t>
                      </a:r>
                      <a:endParaRPr kumimoji="0" lang="en-US" sz="9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-458788" y="612204"/>
          <a:ext cx="6616701" cy="8496300"/>
        </p:xfrm>
        <a:graphic>
          <a:graphicData uri="http://schemas.openxmlformats.org/presentationml/2006/ole">
            <p:oleObj spid="_x0000_s3080" name="AutoCAD Drawing" r:id="rId3" imgW="8791575" imgH="4695825" progId="">
              <p:embed/>
            </p:oleObj>
          </a:graphicData>
        </a:graphic>
      </p:graphicFrame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8" y="-357222"/>
            <a:ext cx="6172200" cy="1524001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chemeClr val="tx1"/>
                </a:solidFill>
              </a:rPr>
              <a:t>ПРИНЦИПИАЛЬНАЯ ЭЛЕКТРОСХЕМА</a:t>
            </a:r>
            <a:endParaRPr lang="tr-TR" dirty="0" smtClean="0"/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404813" y="539750"/>
            <a:ext cx="5976937" cy="144463"/>
            <a:chOff x="300" y="1474"/>
            <a:chExt cx="3765" cy="91"/>
          </a:xfrm>
        </p:grpSpPr>
        <p:sp>
          <p:nvSpPr>
            <p:cNvPr id="3082" name="Rectangle 6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83" name="Line 7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6196013" y="8713788"/>
            <a:ext cx="4764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5/17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0" y="4171950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0" y="4062413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5516563" y="7758113"/>
            <a:ext cx="288925" cy="1042987"/>
          </a:xfrm>
          <a:prstGeom prst="rect">
            <a:avLst/>
          </a:prstGeom>
          <a:solidFill>
            <a:schemeClr val="bg1"/>
          </a:solidFill>
          <a:ln w="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 rot="-5400000">
            <a:off x="4941751" y="6515633"/>
            <a:ext cx="1439888" cy="288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r-TR" sz="1000" dirty="0" smtClean="0"/>
              <a:t>OFE 4070-OFE 8070</a:t>
            </a:r>
            <a:endParaRPr lang="tr-TR" sz="1000" dirty="0"/>
          </a:p>
        </p:txBody>
      </p:sp>
      <p:sp>
        <p:nvSpPr>
          <p:cNvPr id="13" name="12 Dikdörtgen"/>
          <p:cNvSpPr/>
          <p:nvPr/>
        </p:nvSpPr>
        <p:spPr bwMode="auto">
          <a:xfrm>
            <a:off x="5701506" y="3263156"/>
            <a:ext cx="144016" cy="5231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15 Dikdörtgen"/>
          <p:cNvSpPr/>
          <p:nvPr/>
        </p:nvSpPr>
        <p:spPr bwMode="auto">
          <a:xfrm>
            <a:off x="5509865" y="2311177"/>
            <a:ext cx="144016" cy="5231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2740670" y="3930278"/>
            <a:ext cx="1728788" cy="648072"/>
          </a:xfrm>
          <a:prstGeom prst="rect">
            <a:avLst/>
          </a:prstGeom>
          <a:solidFill>
            <a:schemeClr val="bg1"/>
          </a:soli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 rot="-5400000">
            <a:off x="2321719" y="1358107"/>
            <a:ext cx="2178050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tr-TR" sz="1000" dirty="0" smtClean="0"/>
              <a:t>S </a:t>
            </a:r>
            <a:r>
              <a:rPr lang="tr-TR" sz="1000" dirty="0"/>
              <a:t>: </a:t>
            </a:r>
            <a:r>
              <a:rPr lang="ru-RU" sz="1000" dirty="0" smtClean="0"/>
              <a:t>Выключатель электросети</a:t>
            </a:r>
            <a:endParaRPr lang="tr-TR" sz="1000" dirty="0"/>
          </a:p>
          <a:p>
            <a:pPr algn="l"/>
            <a:r>
              <a:rPr lang="tr-TR" sz="1000" dirty="0" smtClean="0"/>
              <a:t>LT </a:t>
            </a:r>
            <a:r>
              <a:rPr lang="tr-TR" sz="1000" dirty="0"/>
              <a:t>: </a:t>
            </a:r>
            <a:r>
              <a:rPr lang="ru-RU" sz="1000" dirty="0" smtClean="0"/>
              <a:t>Ограничительное термореле Сигнальный индикатор</a:t>
            </a:r>
            <a:r>
              <a:rPr lang="tr-TR" sz="1000" dirty="0" smtClean="0"/>
              <a:t> </a:t>
            </a:r>
            <a:endParaRPr lang="tr-TR" sz="1000" dirty="0"/>
          </a:p>
          <a:p>
            <a:pPr algn="l"/>
            <a:r>
              <a:rPr lang="tr-TR" sz="1000" dirty="0" smtClean="0"/>
              <a:t>RT: </a:t>
            </a:r>
            <a:r>
              <a:rPr lang="ru-RU" sz="1000" dirty="0" smtClean="0"/>
              <a:t>Лампочка терморегулятора</a:t>
            </a:r>
            <a:endParaRPr lang="tr-TR" sz="1000" dirty="0" smtClean="0"/>
          </a:p>
          <a:p>
            <a:pPr algn="l"/>
            <a:r>
              <a:rPr lang="tr-TR" sz="1000" dirty="0" smtClean="0"/>
              <a:t>R1,R2,R3 : </a:t>
            </a:r>
            <a:r>
              <a:rPr lang="ru-RU" sz="1000" dirty="0" smtClean="0"/>
              <a:t>Сопротивление</a:t>
            </a:r>
            <a:endParaRPr lang="tr-TR" sz="1000" dirty="0" smtClean="0"/>
          </a:p>
          <a:p>
            <a:pPr algn="l"/>
            <a:r>
              <a:rPr lang="tr-TR" sz="1000" dirty="0" smtClean="0"/>
              <a:t>LS: </a:t>
            </a:r>
            <a:r>
              <a:rPr lang="ru-RU" sz="1000" dirty="0" smtClean="0"/>
              <a:t>Переключатель подъемного механизма</a:t>
            </a:r>
            <a:endParaRPr lang="tr-TR" sz="1000" dirty="0" smtClean="0"/>
          </a:p>
          <a:p>
            <a:pPr algn="l"/>
            <a:r>
              <a:rPr lang="tr-TR" sz="1000" dirty="0" smtClean="0"/>
              <a:t>C </a:t>
            </a:r>
            <a:r>
              <a:rPr lang="tr-TR" sz="1000" dirty="0"/>
              <a:t>: </a:t>
            </a:r>
            <a:r>
              <a:rPr lang="ru-RU" sz="1000" dirty="0" smtClean="0"/>
              <a:t>Замыкатель</a:t>
            </a:r>
            <a:endParaRPr lang="tr-T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-458788" y="647700"/>
          <a:ext cx="6616701" cy="8496300"/>
        </p:xfrm>
        <a:graphic>
          <a:graphicData uri="http://schemas.openxmlformats.org/presentationml/2006/ole">
            <p:oleObj spid="_x0000_s4104" name="AutoCAD Drawing" r:id="rId3" imgW="8791575" imgH="4695825" progId="">
              <p:embed/>
            </p:oleObj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 rot="-5400000">
            <a:off x="2321719" y="1358107"/>
            <a:ext cx="2178050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tr-TR" sz="1000" dirty="0" smtClean="0"/>
              <a:t>S </a:t>
            </a:r>
            <a:r>
              <a:rPr lang="tr-TR" sz="1000" dirty="0"/>
              <a:t>: </a:t>
            </a:r>
            <a:r>
              <a:rPr lang="ru-RU" sz="1000" dirty="0" smtClean="0"/>
              <a:t>Выключатель электросети</a:t>
            </a:r>
            <a:endParaRPr lang="tr-TR" sz="1000" dirty="0"/>
          </a:p>
          <a:p>
            <a:pPr algn="l"/>
            <a:r>
              <a:rPr lang="tr-TR" sz="1000" dirty="0" smtClean="0"/>
              <a:t>LT </a:t>
            </a:r>
            <a:r>
              <a:rPr lang="tr-TR" sz="1000" dirty="0"/>
              <a:t>: </a:t>
            </a:r>
            <a:r>
              <a:rPr lang="ru-RU" sz="1000" dirty="0" smtClean="0"/>
              <a:t>Ограничительное термореле Сигнальный индикатор</a:t>
            </a:r>
            <a:endParaRPr lang="tr-TR" sz="1000" dirty="0"/>
          </a:p>
          <a:p>
            <a:pPr algn="l"/>
            <a:r>
              <a:rPr lang="tr-TR" sz="1000" dirty="0" smtClean="0"/>
              <a:t>RT: </a:t>
            </a:r>
            <a:r>
              <a:rPr lang="ru-RU" sz="1000" dirty="0" smtClean="0"/>
              <a:t>Лампочка терморегулятора</a:t>
            </a:r>
            <a:endParaRPr lang="tr-TR" sz="1000" dirty="0" smtClean="0"/>
          </a:p>
          <a:p>
            <a:pPr algn="l"/>
            <a:r>
              <a:rPr lang="tr-TR" sz="1000" dirty="0" smtClean="0"/>
              <a:t>R1,R2,R3 : </a:t>
            </a:r>
            <a:r>
              <a:rPr lang="ru-RU" sz="1000" dirty="0" smtClean="0"/>
              <a:t>Сопротивление</a:t>
            </a:r>
            <a:endParaRPr lang="tr-TR" sz="1000" dirty="0" smtClean="0"/>
          </a:p>
          <a:p>
            <a:pPr algn="l"/>
            <a:r>
              <a:rPr lang="tr-TR" sz="1000" dirty="0" smtClean="0"/>
              <a:t>C </a:t>
            </a:r>
            <a:r>
              <a:rPr lang="tr-TR" sz="1000" dirty="0"/>
              <a:t>: </a:t>
            </a:r>
            <a:r>
              <a:rPr lang="ru-RU" sz="1000" dirty="0" smtClean="0"/>
              <a:t>Замыкатель</a:t>
            </a:r>
            <a:endParaRPr lang="tr-TR" sz="100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8" y="-357222"/>
            <a:ext cx="6172200" cy="1524001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chemeClr val="tx1"/>
                </a:solidFill>
              </a:rPr>
              <a:t>ПРИНЦИПИАЛЬНАЯ ЭЛЕКТРОСХЕМА</a:t>
            </a:r>
            <a:endParaRPr lang="tr-TR" dirty="0" smtClean="0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404813" y="539750"/>
            <a:ext cx="5976937" cy="144463"/>
            <a:chOff x="300" y="1474"/>
            <a:chExt cx="3765" cy="91"/>
          </a:xfrm>
        </p:grpSpPr>
        <p:sp>
          <p:nvSpPr>
            <p:cNvPr id="4109" name="Rectangle 6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110" name="Line 7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6196013" y="8713788"/>
            <a:ext cx="4764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6/17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0" y="4171950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0" y="4062413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732735" y="4034041"/>
            <a:ext cx="1728788" cy="648072"/>
          </a:xfrm>
          <a:prstGeom prst="rect">
            <a:avLst/>
          </a:prstGeom>
          <a:solidFill>
            <a:schemeClr val="bg1"/>
          </a:soli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 rot="-5400000">
            <a:off x="3681413" y="6191250"/>
            <a:ext cx="2952750" cy="288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tr-TR" sz="1000" dirty="0" smtClean="0"/>
              <a:t>OFEI 4090-OFEI 8090</a:t>
            </a:r>
            <a:endParaRPr lang="tr-TR" sz="1000" dirty="0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5516563" y="5940425"/>
            <a:ext cx="288925" cy="1871663"/>
          </a:xfrm>
          <a:prstGeom prst="rect">
            <a:avLst/>
          </a:prstGeom>
          <a:solidFill>
            <a:schemeClr val="bg1"/>
          </a:soli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5516563" y="7856538"/>
            <a:ext cx="288925" cy="1042987"/>
          </a:xfrm>
          <a:prstGeom prst="rect">
            <a:avLst/>
          </a:prstGeom>
          <a:solidFill>
            <a:schemeClr val="bg1"/>
          </a:solidFill>
          <a:ln w="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14 Dikdörtgen"/>
          <p:cNvSpPr/>
          <p:nvPr/>
        </p:nvSpPr>
        <p:spPr bwMode="auto">
          <a:xfrm>
            <a:off x="3861048" y="6156176"/>
            <a:ext cx="50405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20 Düz Bağlayıcı"/>
          <p:cNvCxnSpPr/>
          <p:nvPr/>
        </p:nvCxnSpPr>
        <p:spPr bwMode="auto">
          <a:xfrm>
            <a:off x="3789040" y="6317084"/>
            <a:ext cx="576064" cy="0"/>
          </a:xfrm>
          <a:prstGeom prst="line">
            <a:avLst/>
          </a:prstGeom>
          <a:solidFill>
            <a:srgbClr val="000000"/>
          </a:solidFill>
          <a:ln w="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21 Dikdörtgen"/>
          <p:cNvSpPr/>
          <p:nvPr/>
        </p:nvSpPr>
        <p:spPr bwMode="auto">
          <a:xfrm>
            <a:off x="2636912" y="4499992"/>
            <a:ext cx="216024" cy="2880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23 Düz Bağlayıcı"/>
          <p:cNvCxnSpPr/>
          <p:nvPr/>
        </p:nvCxnSpPr>
        <p:spPr bwMode="auto">
          <a:xfrm>
            <a:off x="2492896" y="4717826"/>
            <a:ext cx="504056" cy="0"/>
          </a:xfrm>
          <a:prstGeom prst="line">
            <a:avLst/>
          </a:prstGeom>
          <a:solidFill>
            <a:srgbClr val="000000"/>
          </a:solidFill>
          <a:ln w="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25 Dikdörtgen"/>
          <p:cNvSpPr/>
          <p:nvPr/>
        </p:nvSpPr>
        <p:spPr bwMode="auto">
          <a:xfrm>
            <a:off x="4293096" y="4355976"/>
            <a:ext cx="288032" cy="2880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27 Düz Bağlayıcı"/>
          <p:cNvCxnSpPr/>
          <p:nvPr/>
        </p:nvCxnSpPr>
        <p:spPr bwMode="auto">
          <a:xfrm>
            <a:off x="4474959" y="4139952"/>
            <a:ext cx="0" cy="720080"/>
          </a:xfrm>
          <a:prstGeom prst="line">
            <a:avLst/>
          </a:prstGeom>
          <a:solidFill>
            <a:srgbClr val="000000"/>
          </a:solidFill>
          <a:ln w="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28 Dikdörtgen"/>
          <p:cNvSpPr/>
          <p:nvPr/>
        </p:nvSpPr>
        <p:spPr bwMode="auto">
          <a:xfrm>
            <a:off x="5507707" y="2411760"/>
            <a:ext cx="144016" cy="5231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29 Dikdörtgen"/>
          <p:cNvSpPr/>
          <p:nvPr/>
        </p:nvSpPr>
        <p:spPr bwMode="auto">
          <a:xfrm>
            <a:off x="5701506" y="3369072"/>
            <a:ext cx="144016" cy="3663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42900" y="366713"/>
            <a:ext cx="3657604" cy="460375"/>
          </a:xfrm>
          <a:noFill/>
        </p:spPr>
        <p:txBody>
          <a:bodyPr anchor="b"/>
          <a:lstStyle/>
          <a:p>
            <a:pPr algn="l" eaLnBrk="1" hangingPunct="1"/>
            <a:r>
              <a:rPr lang="ru-RU" sz="1800" b="1" dirty="0" smtClean="0"/>
              <a:t>ОСНОВНЫЕ РАЗМЕРЫ</a:t>
            </a:r>
            <a:endParaRPr lang="tr-TR" sz="1800" b="1" dirty="0" smtClean="0">
              <a:latin typeface="Verdan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4813" y="827088"/>
            <a:ext cx="5976937" cy="144462"/>
            <a:chOff x="300" y="1474"/>
            <a:chExt cx="3765" cy="91"/>
          </a:xfrm>
        </p:grpSpPr>
        <p:sp>
          <p:nvSpPr>
            <p:cNvPr id="11278" name="Rectangle 7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79" name="Line 8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0" y="8462963"/>
            <a:ext cx="6858000" cy="69850"/>
            <a:chOff x="0" y="5103"/>
            <a:chExt cx="4320" cy="45"/>
          </a:xfrm>
        </p:grpSpPr>
        <p:sp>
          <p:nvSpPr>
            <p:cNvPr id="11276" name="Line 10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277" name="Line 11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1269" name="Text Box 12"/>
          <p:cNvSpPr txBox="1">
            <a:spLocks noChangeArrowheads="1"/>
          </p:cNvSpPr>
          <p:nvPr/>
        </p:nvSpPr>
        <p:spPr bwMode="auto">
          <a:xfrm>
            <a:off x="6196013" y="8724900"/>
            <a:ext cx="4764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7/17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11270" name="Rectangle 13"/>
          <p:cNvSpPr>
            <a:spLocks noChangeArrowheads="1"/>
          </p:cNvSpPr>
          <p:nvPr/>
        </p:nvSpPr>
        <p:spPr bwMode="auto">
          <a:xfrm>
            <a:off x="0" y="3743325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0" y="3743325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/>
          </a:p>
        </p:txBody>
      </p:sp>
      <p:pic>
        <p:nvPicPr>
          <p:cNvPr id="11272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4787900"/>
            <a:ext cx="5832475" cy="368300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pic>
        <p:nvPicPr>
          <p:cNvPr id="11273" name="Picture 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75" y="971550"/>
            <a:ext cx="5543550" cy="3773488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sp>
        <p:nvSpPr>
          <p:cNvPr id="11274" name="43 Metin kutusu"/>
          <p:cNvSpPr txBox="1">
            <a:spLocks noChangeArrowheads="1"/>
          </p:cNvSpPr>
          <p:nvPr/>
        </p:nvSpPr>
        <p:spPr bwMode="auto">
          <a:xfrm>
            <a:off x="-21317" y="971550"/>
            <a:ext cx="9284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200" b="1" dirty="0" smtClean="0"/>
              <a:t>OFEI </a:t>
            </a:r>
            <a:r>
              <a:rPr lang="tr-TR" sz="1200" b="1" dirty="0"/>
              <a:t>4070</a:t>
            </a:r>
          </a:p>
        </p:txBody>
      </p:sp>
      <p:sp>
        <p:nvSpPr>
          <p:cNvPr id="11275" name="44 Metin kutusu"/>
          <p:cNvSpPr txBox="1">
            <a:spLocks noChangeArrowheads="1"/>
          </p:cNvSpPr>
          <p:nvPr/>
        </p:nvSpPr>
        <p:spPr bwMode="auto">
          <a:xfrm>
            <a:off x="-21317" y="4859338"/>
            <a:ext cx="9284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200" b="1" dirty="0" smtClean="0"/>
              <a:t>OFEI 8070</a:t>
            </a:r>
            <a:endParaRPr lang="tr-T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42900" y="366713"/>
            <a:ext cx="3729042" cy="460375"/>
          </a:xfrm>
          <a:noFill/>
        </p:spPr>
        <p:txBody>
          <a:bodyPr anchor="b"/>
          <a:lstStyle/>
          <a:p>
            <a:pPr algn="l" eaLnBrk="1" hangingPunct="1"/>
            <a:r>
              <a:rPr lang="ru-RU" sz="1800" b="1" dirty="0" smtClean="0"/>
              <a:t>ОСНОВНЫЕ РАЗМЕРЫ</a:t>
            </a:r>
            <a:endParaRPr lang="tr-TR" sz="1800" b="1" dirty="0" smtClean="0">
              <a:latin typeface="Verdan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4813" y="827088"/>
            <a:ext cx="5976937" cy="144462"/>
            <a:chOff x="300" y="1474"/>
            <a:chExt cx="3765" cy="91"/>
          </a:xfrm>
        </p:grpSpPr>
        <p:sp>
          <p:nvSpPr>
            <p:cNvPr id="12302" name="Rectangle 7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303" name="Line 8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0" y="8462963"/>
            <a:ext cx="6858000" cy="69850"/>
            <a:chOff x="0" y="5103"/>
            <a:chExt cx="4320" cy="45"/>
          </a:xfrm>
        </p:grpSpPr>
        <p:sp>
          <p:nvSpPr>
            <p:cNvPr id="12300" name="Line 10"/>
            <p:cNvSpPr>
              <a:spLocks noChangeShapeType="1"/>
            </p:cNvSpPr>
            <p:nvPr/>
          </p:nvSpPr>
          <p:spPr bwMode="auto">
            <a:xfrm>
              <a:off x="0" y="5103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1" name="Line 11"/>
            <p:cNvSpPr>
              <a:spLocks noChangeShapeType="1"/>
            </p:cNvSpPr>
            <p:nvPr/>
          </p:nvSpPr>
          <p:spPr bwMode="auto">
            <a:xfrm>
              <a:off x="0" y="5148"/>
              <a:ext cx="43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2293" name="Text Box 12"/>
          <p:cNvSpPr txBox="1">
            <a:spLocks noChangeArrowheads="1"/>
          </p:cNvSpPr>
          <p:nvPr/>
        </p:nvSpPr>
        <p:spPr bwMode="auto">
          <a:xfrm>
            <a:off x="6196013" y="8724900"/>
            <a:ext cx="4764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8/17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12294" name="Rectangle 13"/>
          <p:cNvSpPr>
            <a:spLocks noChangeArrowheads="1"/>
          </p:cNvSpPr>
          <p:nvPr/>
        </p:nvSpPr>
        <p:spPr bwMode="auto">
          <a:xfrm>
            <a:off x="0" y="3743325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12295" name="Rectangle 15"/>
          <p:cNvSpPr>
            <a:spLocks noChangeArrowheads="1"/>
          </p:cNvSpPr>
          <p:nvPr/>
        </p:nvSpPr>
        <p:spPr bwMode="auto">
          <a:xfrm>
            <a:off x="0" y="3743325"/>
            <a:ext cx="6858000" cy="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/>
          </a:p>
        </p:txBody>
      </p:sp>
      <p:pic>
        <p:nvPicPr>
          <p:cNvPr id="122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7338" y="1042988"/>
            <a:ext cx="3067050" cy="3478212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pic>
        <p:nvPicPr>
          <p:cNvPr id="1229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763" y="5148263"/>
            <a:ext cx="6669087" cy="27368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sp>
        <p:nvSpPr>
          <p:cNvPr id="12298" name="16 Metin kutusu"/>
          <p:cNvSpPr txBox="1">
            <a:spLocks noChangeArrowheads="1"/>
          </p:cNvSpPr>
          <p:nvPr/>
        </p:nvSpPr>
        <p:spPr bwMode="auto">
          <a:xfrm>
            <a:off x="-21317" y="1042988"/>
            <a:ext cx="9284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200" b="1" dirty="0" smtClean="0"/>
              <a:t>OFEI </a:t>
            </a:r>
            <a:r>
              <a:rPr lang="tr-TR" sz="1200" b="1" dirty="0"/>
              <a:t>4090</a:t>
            </a:r>
          </a:p>
        </p:txBody>
      </p:sp>
      <p:sp>
        <p:nvSpPr>
          <p:cNvPr id="12299" name="17 Metin kutusu"/>
          <p:cNvSpPr txBox="1">
            <a:spLocks noChangeArrowheads="1"/>
          </p:cNvSpPr>
          <p:nvPr/>
        </p:nvSpPr>
        <p:spPr bwMode="auto">
          <a:xfrm>
            <a:off x="-21317" y="4787900"/>
            <a:ext cx="9284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200" b="1" dirty="0" smtClean="0"/>
              <a:t>OFEI </a:t>
            </a:r>
            <a:r>
              <a:rPr lang="tr-TR" sz="1200" b="1" dirty="0"/>
              <a:t>8090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04813" y="-900113"/>
            <a:ext cx="6172200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endParaRPr lang="en-US" sz="20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547688" y="611188"/>
            <a:ext cx="5976937" cy="144462"/>
            <a:chOff x="300" y="1474"/>
            <a:chExt cx="3765" cy="91"/>
          </a:xfrm>
        </p:grpSpPr>
        <p:sp>
          <p:nvSpPr>
            <p:cNvPr id="19475" name="Rectangle 4"/>
            <p:cNvSpPr>
              <a:spLocks noChangeArrowheads="1"/>
            </p:cNvSpPr>
            <p:nvPr/>
          </p:nvSpPr>
          <p:spPr bwMode="auto">
            <a:xfrm>
              <a:off x="300" y="1474"/>
              <a:ext cx="2178" cy="91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476" name="Line 5"/>
            <p:cNvSpPr>
              <a:spLocks noChangeShapeType="1"/>
            </p:cNvSpPr>
            <p:nvPr/>
          </p:nvSpPr>
          <p:spPr bwMode="auto">
            <a:xfrm>
              <a:off x="2478" y="1474"/>
              <a:ext cx="15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1268413" y="1371600"/>
            <a:ext cx="4681537" cy="6076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785813" y="1071563"/>
            <a:ext cx="5400675" cy="662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/>
          </a:p>
        </p:txBody>
      </p:sp>
      <p:pic>
        <p:nvPicPr>
          <p:cNvPr id="19463" name="Picture 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1412875" y="3419475"/>
            <a:ext cx="1247775" cy="1028700"/>
          </a:xfrm>
          <a:solidFill>
            <a:srgbClr val="000000"/>
          </a:solidFill>
        </p:spPr>
      </p:pic>
      <p:pic>
        <p:nvPicPr>
          <p:cNvPr id="19464" name="Picture 10" descr="ᑨԬᑰԬ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12875" y="1619250"/>
            <a:ext cx="990600" cy="981075"/>
          </a:xfrm>
          <a:noFill/>
        </p:spPr>
      </p:pic>
      <p:pic>
        <p:nvPicPr>
          <p:cNvPr id="19465" name="Picture 11" descr="➀➈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357688" y="1643063"/>
            <a:ext cx="771525" cy="1066800"/>
          </a:xfrm>
          <a:noFill/>
        </p:spPr>
      </p:pic>
      <p:pic>
        <p:nvPicPr>
          <p:cNvPr id="19466" name="Picture 12" descr="鴈鴐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076700" y="3419475"/>
            <a:ext cx="1228725" cy="1019175"/>
          </a:xfrm>
          <a:noFill/>
        </p:spPr>
      </p:pic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981075" y="2771775"/>
            <a:ext cx="244086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1200" b="1" dirty="0" smtClean="0"/>
              <a:t>ЗАЗЕМЛЕНИЕ ЭЛЕКТРОСЕТИ</a:t>
            </a:r>
            <a:endParaRPr lang="tr-TR" sz="1200" dirty="0" smtClean="0"/>
          </a:p>
          <a:p>
            <a:pPr algn="l"/>
            <a:r>
              <a:rPr lang="en-US" b="1" dirty="0"/>
              <a:t>	</a:t>
            </a:r>
            <a:r>
              <a:rPr lang="tr-TR" dirty="0"/>
              <a:t> </a:t>
            </a:r>
          </a:p>
        </p:txBody>
      </p:sp>
      <p:sp>
        <p:nvSpPr>
          <p:cNvPr id="19468" name="Rectangle 14"/>
          <p:cNvSpPr>
            <a:spLocks noChangeArrowheads="1"/>
          </p:cNvSpPr>
          <p:nvPr/>
        </p:nvSpPr>
        <p:spPr bwMode="auto">
          <a:xfrm>
            <a:off x="5084763" y="1692275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b="1"/>
              <a:t>PE</a:t>
            </a:r>
          </a:p>
        </p:txBody>
      </p:sp>
      <p:sp>
        <p:nvSpPr>
          <p:cNvPr id="19469" name="Rectangle 15"/>
          <p:cNvSpPr>
            <a:spLocks noChangeArrowheads="1"/>
          </p:cNvSpPr>
          <p:nvPr/>
        </p:nvSpPr>
        <p:spPr bwMode="auto">
          <a:xfrm>
            <a:off x="4071938" y="2857500"/>
            <a:ext cx="12522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1200" b="1" dirty="0" smtClean="0"/>
              <a:t>ЗАЗЕМЛЕНИЕ</a:t>
            </a:r>
            <a:endParaRPr lang="tr-TR" sz="1200" dirty="0"/>
          </a:p>
        </p:txBody>
      </p:sp>
      <p:sp>
        <p:nvSpPr>
          <p:cNvPr id="19470" name="Rectangle 16"/>
          <p:cNvSpPr>
            <a:spLocks noChangeArrowheads="1"/>
          </p:cNvSpPr>
          <p:nvPr/>
        </p:nvSpPr>
        <p:spPr bwMode="auto">
          <a:xfrm>
            <a:off x="4143375" y="4714875"/>
            <a:ext cx="10054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1200" b="1" dirty="0" smtClean="0"/>
              <a:t>ПЕРЕГРЕВ</a:t>
            </a:r>
            <a:endParaRPr lang="tr-TR" sz="1200" b="1" dirty="0"/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1341438" y="5651500"/>
            <a:ext cx="42481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/>
              <a:t>ПОДКЛЮЧЕНИЕ К СЕТИ </a:t>
            </a:r>
          </a:p>
          <a:p>
            <a:r>
              <a:rPr lang="tr-TR" sz="1400" b="1" dirty="0" smtClean="0"/>
              <a:t>380-</a:t>
            </a:r>
            <a:r>
              <a:rPr lang="en-US" sz="1400" b="1" dirty="0" smtClean="0"/>
              <a:t>400 </a:t>
            </a:r>
            <a:r>
              <a:rPr lang="ru-RU" sz="1400" b="1" dirty="0" smtClean="0"/>
              <a:t>В</a:t>
            </a:r>
            <a:r>
              <a:rPr lang="en-US" sz="1400" b="1" dirty="0" smtClean="0"/>
              <a:t> 3 NPE / 50</a:t>
            </a:r>
            <a:r>
              <a:rPr lang="tr-TR" sz="1400" b="1" dirty="0" smtClean="0"/>
              <a:t>-60</a:t>
            </a:r>
            <a:r>
              <a:rPr lang="en-US" sz="1400" b="1" dirty="0" smtClean="0"/>
              <a:t> </a:t>
            </a:r>
            <a:r>
              <a:rPr lang="ru-RU" sz="1400" b="1" dirty="0" smtClean="0"/>
              <a:t>ГЦ</a:t>
            </a:r>
            <a:endParaRPr lang="en-US" sz="1400" b="1" dirty="0" smtClean="0"/>
          </a:p>
          <a:p>
            <a:r>
              <a:rPr lang="ru-RU" sz="1400" b="1" dirty="0" smtClean="0"/>
              <a:t>ТРЕХФАЗНОЕ</a:t>
            </a:r>
            <a:endParaRPr lang="en-US" sz="1400" b="1" dirty="0"/>
          </a:p>
          <a:p>
            <a:r>
              <a:rPr lang="ru-RU" sz="1400" b="1" dirty="0" smtClean="0"/>
              <a:t>С ЗАЗЕМЛЕНИЕМ</a:t>
            </a:r>
            <a:endParaRPr lang="en-US" sz="1400" b="1" dirty="0"/>
          </a:p>
          <a:p>
            <a:r>
              <a:rPr lang="ru-RU" sz="1400" b="1" dirty="0" smtClean="0"/>
              <a:t>ЧАСТОТА</a:t>
            </a:r>
            <a:r>
              <a:rPr lang="en-US" sz="1400" b="1" dirty="0" smtClean="0"/>
              <a:t>: 50</a:t>
            </a:r>
            <a:r>
              <a:rPr lang="tr-TR" sz="1400" b="1" dirty="0" smtClean="0"/>
              <a:t>-60</a:t>
            </a:r>
            <a:r>
              <a:rPr lang="en-US" sz="1400" b="1" dirty="0" smtClean="0"/>
              <a:t> </a:t>
            </a:r>
            <a:r>
              <a:rPr lang="ru-RU" sz="1400" b="1" dirty="0" smtClean="0"/>
              <a:t>ГЦ</a:t>
            </a:r>
            <a:endParaRPr lang="tr-TR" sz="1400" b="1" dirty="0"/>
          </a:p>
        </p:txBody>
      </p:sp>
      <p:sp>
        <p:nvSpPr>
          <p:cNvPr id="19472" name="Rectangle 18"/>
          <p:cNvSpPr>
            <a:spLocks noChangeArrowheads="1"/>
          </p:cNvSpPr>
          <p:nvPr/>
        </p:nvSpPr>
        <p:spPr bwMode="auto">
          <a:xfrm>
            <a:off x="1500188" y="4643438"/>
            <a:ext cx="11414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1200" b="1" dirty="0" smtClean="0"/>
              <a:t>СЕТЬ</a:t>
            </a:r>
            <a:r>
              <a:rPr lang="en-US" sz="1200" b="1" dirty="0"/>
              <a:t>	</a:t>
            </a:r>
            <a:r>
              <a:rPr lang="tr-TR" sz="1200" dirty="0"/>
              <a:t> </a:t>
            </a:r>
          </a:p>
        </p:txBody>
      </p:sp>
      <p:sp>
        <p:nvSpPr>
          <p:cNvPr id="19473" name="Text Box 19"/>
          <p:cNvSpPr txBox="1">
            <a:spLocks noChangeArrowheads="1"/>
          </p:cNvSpPr>
          <p:nvPr/>
        </p:nvSpPr>
        <p:spPr bwMode="auto">
          <a:xfrm>
            <a:off x="6269038" y="8821738"/>
            <a:ext cx="4764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tr-TR" sz="800" b="1" dirty="0" smtClean="0">
                <a:latin typeface="Verdana" pitchFamily="34" charset="0"/>
              </a:rPr>
              <a:t>9/17</a:t>
            </a:r>
            <a:endParaRPr lang="tr-TR" sz="800" b="1" dirty="0">
              <a:latin typeface="Verdana" pitchFamily="34" charset="0"/>
            </a:endParaRPr>
          </a:p>
        </p:txBody>
      </p:sp>
      <p:sp>
        <p:nvSpPr>
          <p:cNvPr id="19474" name="Rectangle 21"/>
          <p:cNvSpPr>
            <a:spLocks noGrp="1" noChangeArrowheads="1"/>
          </p:cNvSpPr>
          <p:nvPr>
            <p:ph type="title"/>
          </p:nvPr>
        </p:nvSpPr>
        <p:spPr>
          <a:xfrm>
            <a:off x="425450" y="-839788"/>
            <a:ext cx="6172200" cy="1524001"/>
          </a:xfrm>
          <a:noFill/>
        </p:spPr>
        <p:txBody>
          <a:bodyPr anchor="b"/>
          <a:lstStyle/>
          <a:p>
            <a:pPr algn="l" eaLnBrk="1" hangingPunct="1"/>
            <a:r>
              <a:rPr lang="ru-RU" sz="2400" b="1" dirty="0" smtClean="0"/>
              <a:t>ПРЕДУПРЕЖДАЮЩИЕ ЗНАКИ</a:t>
            </a:r>
            <a:endParaRPr lang="tr-T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3028</TotalTime>
  <Words>1906</Words>
  <Application>Microsoft Office PowerPoint</Application>
  <PresentationFormat>Экран (4:3)</PresentationFormat>
  <Paragraphs>291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Varsayılan Tasarım</vt:lpstr>
      <vt:lpstr>Resim</vt:lpstr>
      <vt:lpstr>Bit Eşlem Resmi</vt:lpstr>
      <vt:lpstr>AutoCAD Drawing</vt:lpstr>
      <vt:lpstr>Слайд 1</vt:lpstr>
      <vt:lpstr>СОДЕРЖАНИЕ</vt:lpstr>
      <vt:lpstr>Слайд 3</vt:lpstr>
      <vt:lpstr>Слайд 4</vt:lpstr>
      <vt:lpstr>ПРИНЦИПИАЛЬНАЯ ЭЛЕКТРОСХЕМА</vt:lpstr>
      <vt:lpstr>ПРИНЦИПИАЛЬНАЯ ЭЛЕКТРОСХЕМА</vt:lpstr>
      <vt:lpstr>ОСНОВНЫЕ РАЗМЕРЫ</vt:lpstr>
      <vt:lpstr>ОСНОВНЫЕ РАЗМЕРЫ</vt:lpstr>
      <vt:lpstr>ПРЕДУПРЕЖДАЮЩИЕ ЗНАКИ</vt:lpstr>
      <vt:lpstr>ИНФОРМАЦИЯ ПО ТЕХНИКЕ БЕЗОПАСНОСТИ</vt:lpstr>
      <vt:lpstr>ТРАНСПОРТИРОВКА И ПЕРЕМЕЩЕНИЕ</vt:lpstr>
      <vt:lpstr>УСТАНОВКА ЭЛЕКТРОПРИБОРА</vt:lpstr>
      <vt:lpstr>ПАНЕЛИ УПРАВЛЕНИЯ</vt:lpstr>
      <vt:lpstr>ЭКСПЛУАТАЦИЯ ЭЛЕКТРОПРИБОРА</vt:lpstr>
      <vt:lpstr>ЭКСПЛУАТАЦИЯ ЭЛЕКТРОПРИБОРА</vt:lpstr>
      <vt:lpstr>ОЧИСТКА И ТЕХНИЧЕСКОЕ ОБСЛУЖИВАНИЕ</vt:lpstr>
      <vt:lpstr>УСЛОВИЯ ГАРАНТИИ</vt:lpstr>
    </vt:vector>
  </TitlesOfParts>
  <Company>OZTIRYAKILER A.Ş.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YYALCIN</dc:creator>
  <cp:lastModifiedBy>Татьяна</cp:lastModifiedBy>
  <cp:revision>466</cp:revision>
  <cp:lastPrinted>2013-09-17T06:19:15Z</cp:lastPrinted>
  <dcterms:created xsi:type="dcterms:W3CDTF">2004-08-16T07:50:29Z</dcterms:created>
  <dcterms:modified xsi:type="dcterms:W3CDTF">2014-03-29T09:58:06Z</dcterms:modified>
</cp:coreProperties>
</file>