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7" r:id="rId3"/>
    <p:sldId id="262" r:id="rId4"/>
    <p:sldId id="264" r:id="rId5"/>
    <p:sldId id="265" r:id="rId6"/>
    <p:sldId id="266" r:id="rId7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5" autoAdjust="0"/>
    <p:restoredTop sz="92552" autoAdjust="0"/>
  </p:normalViewPr>
  <p:slideViewPr>
    <p:cSldViewPr snapToGrid="0">
      <p:cViewPr varScale="1">
        <p:scale>
          <a:sx n="92" d="100"/>
          <a:sy n="92" d="100"/>
        </p:scale>
        <p:origin x="-102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F338CC93-BEE1-4018-A92A-275A95C25BA7}" type="datetimeFigureOut">
              <a:rPr lang="ru-RU"/>
              <a:pPr>
                <a:defRPr/>
              </a:pPr>
              <a:t>03.05.2017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F7363D81-6B55-4DF4-9269-E4F4A0BBDB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2213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92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14B2C3-7EE9-46A4-8556-1D950E441A6C}" type="slidenum">
              <a:rPr lang="ru-RU"/>
              <a:pPr eaLnBrk="1" hangingPunct="1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B6A11-49C4-4999-A491-C4E9F969F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078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2818D-CCCD-4D06-A54C-22D37E08CD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973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0263" y="273050"/>
            <a:ext cx="2227262" cy="58594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8475" y="273050"/>
            <a:ext cx="6529388" cy="58594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7A90B-D409-4A14-8DF1-329E856FA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192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417CD-3527-4635-BAC8-E83F961DC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3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83D20-789F-48D9-A9D3-7AED235151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838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8475" y="1595438"/>
            <a:ext cx="4378325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595438"/>
            <a:ext cx="4378325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0A9FC-9AAC-4116-B54A-35F75E08B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05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73A31-0855-4E78-9761-B8834249C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848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4AEB0-5DA1-43FD-9D02-667DF83253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908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05C4C5-9B42-402C-8ECB-8F2C03D9A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214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25CC7-126D-4617-BB1C-D17BCFEA85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399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F0E32-4875-4E10-ABCF-A5A395F984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5031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8475" y="273050"/>
            <a:ext cx="890905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08" tIns="47854" rIns="95708" bIns="4785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8475" y="1595438"/>
            <a:ext cx="890905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08" tIns="47854" rIns="95708" bIns="478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8475" y="6249988"/>
            <a:ext cx="23050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08" tIns="47854" rIns="95708" bIns="47854" numCol="1" anchor="t" anchorCtr="0" compatLnSpc="1">
            <a:prstTxWarp prst="textNoShape">
              <a:avLst/>
            </a:prstTxWarp>
          </a:bodyPr>
          <a:lstStyle>
            <a:lvl1pPr defTabSz="96043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7725" y="6249988"/>
            <a:ext cx="31305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08" tIns="47854" rIns="95708" bIns="47854" numCol="1" anchor="t" anchorCtr="0" compatLnSpc="1">
            <a:prstTxWarp prst="textNoShape">
              <a:avLst/>
            </a:prstTxWarp>
          </a:bodyPr>
          <a:lstStyle>
            <a:lvl1pPr algn="ctr" defTabSz="960438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2475" y="6249988"/>
            <a:ext cx="23050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08" tIns="47854" rIns="95708" bIns="47854" numCol="1" anchor="t" anchorCtr="0" compatLnSpc="1">
            <a:prstTxWarp prst="textNoShape">
              <a:avLst/>
            </a:prstTxWarp>
          </a:bodyPr>
          <a:lstStyle>
            <a:lvl1pPr algn="r" defTabSz="960438">
              <a:defRPr/>
            </a:lvl1pPr>
          </a:lstStyle>
          <a:p>
            <a:pPr>
              <a:defRPr/>
            </a:pPr>
            <a:fld id="{9A112B3B-80B0-41AB-9FE4-014AD8E9FE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6043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6043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2pPr>
      <a:lvl3pPr algn="ctr" defTabSz="96043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3pPr>
      <a:lvl4pPr algn="ctr" defTabSz="96043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4pPr>
      <a:lvl5pPr algn="ctr" defTabSz="96043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5pPr>
      <a:lvl6pPr marL="457200" algn="ctr" defTabSz="960438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6pPr>
      <a:lvl7pPr marL="914400" algn="ctr" defTabSz="960438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7pPr>
      <a:lvl8pPr marL="1371600" algn="ctr" defTabSz="960438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8pPr>
      <a:lvl9pPr marL="1828800" algn="ctr" defTabSz="960438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9pPr>
    </p:titleStyle>
    <p:bodyStyle>
      <a:lvl1pPr marL="363538" indent="-363538" algn="l" defTabSz="960438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92100" algn="l" defTabSz="960438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92213" indent="-231775" algn="l" defTabSz="960438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73225" indent="-233363" algn="l" defTabSz="960438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152650" indent="-231775" algn="l" defTabSz="960438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609850" indent="-231775" algn="l" defTabSz="9604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3067050" indent="-231775" algn="l" defTabSz="9604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524250" indent="-231775" algn="l" defTabSz="9604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981450" indent="-231775" algn="l" defTabSz="960438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necrusher.ru/info/TorqueMaster/" TargetMode="External"/><Relationship Id="rId2" Type="http://schemas.openxmlformats.org/officeDocument/2006/relationships/hyperlink" Target="http://www.bonecrusher.ru/info/Bioshiel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bonecrusher.ru/info/MrScrapp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necrusher.ru/info/TorqueMaster/" TargetMode="External"/><Relationship Id="rId2" Type="http://schemas.openxmlformats.org/officeDocument/2006/relationships/hyperlink" Target="http://www.bonecrusher.ru/info/Bioshiel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bonecrusher.ru/info/MrScrappy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necrusher.ru/info/TorqueMaster/" TargetMode="External"/><Relationship Id="rId2" Type="http://schemas.openxmlformats.org/officeDocument/2006/relationships/hyperlink" Target="http://www.bonecrusher.ru/info/Bioshiel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://www.bonecrusher.ru/info/SilverGuard/" TargetMode="External"/><Relationship Id="rId4" Type="http://schemas.openxmlformats.org/officeDocument/2006/relationships/hyperlink" Target="http://www.bonecrusher.ru/info/MrScrappy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C:\Users\manager4\Downloads\BC-Deluxe-logo.605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3450"/>
            <a:ext cx="990600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44463" y="0"/>
            <a:ext cx="10017125" cy="212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08" tIns="47854" rIns="95708" bIns="47854" anchor="ctr"/>
          <a:lstStyle>
            <a:lvl1pPr algn="ctr" defTabSz="96043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96043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2pPr>
            <a:lvl3pPr algn="ctr" defTabSz="96043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3pPr>
            <a:lvl4pPr algn="ctr" defTabSz="96043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4pPr>
            <a:lvl5pPr algn="ctr" defTabSz="96043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5pPr>
            <a:lvl6pPr marL="457200" algn="ctr" defTabSz="96043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6pPr>
            <a:lvl7pPr marL="914400" algn="ctr" defTabSz="96043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7pPr>
            <a:lvl8pPr marL="1371600" algn="ctr" defTabSz="96043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8pPr>
            <a:lvl9pPr marL="1828800" algn="ctr" defTabSz="960438" rtl="0" fontAlgn="base">
              <a:spcBef>
                <a:spcPct val="0"/>
              </a:spcBef>
              <a:spcAft>
                <a:spcPct val="0"/>
              </a:spcAft>
              <a:defRPr sz="46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8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ВСТРЕЧАЙТЕ НОВИНКИ 2017!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:\Users\manager4\Downloads\BC-Premium.Black.60524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25800"/>
            <a:ext cx="990600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275" y="733425"/>
            <a:ext cx="9906000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u="sng" dirty="0">
              <a:latin typeface="Bookman Old Style" pitchFamily="18" charset="0"/>
            </a:endParaRPr>
          </a:p>
          <a:p>
            <a:pPr algn="ctr"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*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НОВЫЙ ДИЗАЙН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*ЕЩЕ МЕНЬШЕ УРОВЕНЬ ШУМА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*УМЕНЬШЕНЫ ГАБАРИТНЫЕ РАЗМЕРЫ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*НОВОЕ КРЕПЛЕНИЕ К СЛИВНОЙ СИСТЕМЕ</a:t>
            </a:r>
          </a:p>
        </p:txBody>
      </p:sp>
      <p:pic>
        <p:nvPicPr>
          <p:cNvPr id="12" name="Рисунок 11" descr="Копия headerami"/>
          <p:cNvPicPr/>
          <p:nvPr/>
        </p:nvPicPr>
        <p:blipFill>
          <a:blip r:embed="rId4">
            <a:lum bright="42000" contrast="-58000"/>
          </a:blip>
          <a:srcRect/>
          <a:stretch>
            <a:fillRect/>
          </a:stretch>
        </p:blipFill>
        <p:spPr bwMode="auto">
          <a:xfrm>
            <a:off x="1757363" y="19050"/>
            <a:ext cx="6391275" cy="790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3217863"/>
            <a:ext cx="2260600" cy="323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3217863"/>
            <a:ext cx="2292350" cy="322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-7938" y="0"/>
            <a:ext cx="4445001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2200">
                <a:solidFill>
                  <a:srgbClr val="11BEDF"/>
                </a:solidFill>
                <a:ea typeface="Times New Roman" pitchFamily="18" charset="0"/>
                <a:cs typeface="Arial" charset="0"/>
              </a:rPr>
              <a:t>БЫТОВЫЕ МОДЕЛИ</a:t>
            </a:r>
            <a:endParaRPr lang="ru-RU" sz="9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200">
                <a:solidFill>
                  <a:srgbClr val="11BEDF"/>
                </a:solidFill>
                <a:ea typeface="Times New Roman" pitchFamily="18" charset="0"/>
                <a:cs typeface="Arial" charset="0"/>
              </a:rPr>
              <a:t>Bone Crusher: Модель BC 610</a:t>
            </a:r>
          </a:p>
          <a:p>
            <a:pPr eaLnBrk="0" hangingPunct="0"/>
            <a:endParaRPr lang="ru-RU" sz="9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9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Ориентирован на экономию пространства под мойкой, </a:t>
            </a:r>
          </a:p>
          <a:p>
            <a:pPr eaLnBrk="0" hangingPunct="0"/>
            <a:r>
              <a:rPr lang="ru-RU" sz="9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тем не менее, обладает многими опциями старших</a:t>
            </a:r>
            <a:r>
              <a:rPr lang="ru-RU" sz="9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 </a:t>
            </a:r>
            <a:r>
              <a:rPr lang="ru-RU" sz="9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моделей.</a:t>
            </a:r>
          </a:p>
          <a:p>
            <a:pPr eaLnBrk="0" hangingPunct="0"/>
            <a:r>
              <a:rPr lang="ru-RU" sz="9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Разработан для семьи из двух-трех человек </a:t>
            </a:r>
          </a:p>
          <a:p>
            <a:pPr eaLnBrk="0" hangingPunct="0"/>
            <a:r>
              <a:rPr lang="ru-RU" sz="9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любящих домашний уют и предпочитающих самостоятельно творить на кухне.</a:t>
            </a:r>
          </a:p>
          <a:p>
            <a:pPr eaLnBrk="0" hangingPunct="0"/>
            <a:r>
              <a:rPr lang="ru-RU" sz="9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Идеальный выбор для экономного потребителя.</a:t>
            </a:r>
            <a:r>
              <a:rPr lang="ru-RU" sz="9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</a:t>
            </a:r>
            <a:r>
              <a:rPr lang="ru-RU" sz="9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/>
            </a:r>
            <a:br>
              <a:rPr lang="ru-RU" sz="90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ru-RU" sz="9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Рекомендованная розничная цена: 16 590</a:t>
            </a:r>
            <a:r>
              <a:rPr lang="ru-RU" sz="9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437063" y="41275"/>
          <a:ext cx="5468937" cy="43976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4789"/>
                <a:gridCol w="2784148"/>
              </a:tblGrid>
              <a:tr h="2205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Мощность (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л.с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</a:tr>
              <a:tr h="185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Напряжение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220V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</a:tr>
              <a:tr h="185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Частота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50-60 Герц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</a:tr>
              <a:tr h="185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Скорость вращения диска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2600 об/мин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</a:tr>
              <a:tr h="185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Потребляемая мощность(макс)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475 Вт./час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</a:tr>
              <a:tr h="185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Тип мотора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Магнитный мотор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</a:tr>
              <a:tr h="185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Защита от перегрузок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Автоматическая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</a:tr>
              <a:tr h="185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Способ переработки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Проточный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</a:tr>
              <a:tr h="185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Дробильное кольцо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Нержавеющая сталь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</a:tr>
              <a:tr h="185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Дробильные кулачки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Нержавеющая сталь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</a:tr>
              <a:tr h="185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Дробильный диск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Нержавеющая сталь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</a:tr>
              <a:tr h="185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Камера дробления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Поликарбонат 940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</a:tr>
              <a:tr h="185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Сливной фланец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Полиестр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</a:tr>
              <a:tr h="185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Сливная крышка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err="1">
                          <a:effectLst/>
                        </a:rPr>
                        <a:t>Полиестр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</a:tr>
              <a:tr h="185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Звукоизоляция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Частичная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</a:tr>
              <a:tr h="185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Технология  </a:t>
                      </a:r>
                      <a:r>
                        <a:rPr lang="ru-RU" sz="700" u="sng" dirty="0" err="1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Bio</a:t>
                      </a:r>
                      <a:r>
                        <a:rPr lang="ru-RU" sz="700" u="sng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 </a:t>
                      </a:r>
                      <a:r>
                        <a:rPr lang="ru-RU" sz="700" u="sng" dirty="0" err="1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Shield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Есть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</a:tr>
              <a:tr h="185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Технология </a:t>
                      </a:r>
                      <a:r>
                        <a:rPr lang="ru-RU" sz="700" u="sng" dirty="0" err="1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Torque</a:t>
                      </a:r>
                      <a:r>
                        <a:rPr lang="ru-RU" sz="700" u="sng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 </a:t>
                      </a:r>
                      <a:r>
                        <a:rPr lang="ru-RU" sz="700" u="sng" dirty="0" err="1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Master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Есть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</a:tr>
              <a:tr h="185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Крышка толкатель </a:t>
                      </a:r>
                      <a:r>
                        <a:rPr lang="ru-RU" sz="700" u="sng" dirty="0" err="1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Мr</a:t>
                      </a:r>
                      <a:r>
                        <a:rPr lang="ru-RU" sz="700" u="sng" dirty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. </a:t>
                      </a:r>
                      <a:r>
                        <a:rPr lang="ru-RU" sz="700" u="sng" dirty="0" err="1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Scrappy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Есть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</a:tr>
              <a:tr h="185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Технология  «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Тhree-bolted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system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Есть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</a:tr>
              <a:tr h="4308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Кнопка пневматического включения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Магнитный улавливатель                        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Есть</a:t>
                      </a:r>
                      <a:endParaRPr lang="ru-RU" sz="9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Нет 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</a:tr>
              <a:tr h="2205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Вес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4.4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</a:tr>
              <a:tr h="1855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Гарантия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5 лет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1443" marR="31443" marT="31436" marB="31436" anchor="ctr"/>
                </a:tc>
              </a:tr>
            </a:tbl>
          </a:graphicData>
        </a:graphic>
      </p:graphicFrame>
      <p:pic>
        <p:nvPicPr>
          <p:cNvPr id="4170" name="Picture 75" descr="Y:\Bon-Crusher\Фото новых приборов\BC_dimentions_610_N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1822450"/>
            <a:ext cx="41052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-7938" y="69850"/>
            <a:ext cx="4467226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200">
                <a:solidFill>
                  <a:srgbClr val="11BEDF"/>
                </a:solidFill>
                <a:ea typeface="Times New Roman" pitchFamily="18" charset="0"/>
                <a:cs typeface="Arial" charset="0"/>
              </a:rPr>
              <a:t>БЫТОВЫЕ МОДЕЛИ</a:t>
            </a:r>
            <a:endParaRPr lang="ru-RU" sz="9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200">
                <a:solidFill>
                  <a:srgbClr val="11BEDF"/>
                </a:solidFill>
                <a:ea typeface="Times New Roman" pitchFamily="18" charset="0"/>
                <a:cs typeface="Arial" charset="0"/>
              </a:rPr>
              <a:t>Bone Crusher: Модель BC 810</a:t>
            </a:r>
          </a:p>
          <a:p>
            <a:pPr eaLnBrk="0" hangingPunct="0"/>
            <a:endParaRPr lang="ru-RU" sz="9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900">
                <a:ea typeface="Times New Roman" pitchFamily="18" charset="0"/>
                <a:cs typeface="Arial" charset="0"/>
              </a:rPr>
              <a:t>Ориентирована на семью из 4-6 человек.</a:t>
            </a:r>
          </a:p>
          <a:p>
            <a:pPr eaLnBrk="0" hangingPunct="0"/>
            <a:r>
              <a:rPr lang="ru-RU" sz="900">
                <a:ea typeface="Times New Roman" pitchFamily="18" charset="0"/>
                <a:cs typeface="Arial" charset="0"/>
              </a:rPr>
              <a:t>Справится со всеми отходами, даже при условии поздних ужинов и осенних заготовок. Сочетание экономичного двигателя  и дробильного механизма. </a:t>
            </a:r>
          </a:p>
          <a:p>
            <a:pPr eaLnBrk="0" hangingPunct="0"/>
            <a:r>
              <a:rPr lang="ru-RU" sz="900">
                <a:ea typeface="Times New Roman" pitchFamily="18" charset="0"/>
                <a:cs typeface="Arial" charset="0"/>
              </a:rPr>
              <a:t>Это идеальный вариант для городской квартиры. </a:t>
            </a:r>
            <a:r>
              <a:rPr lang="ru-RU" sz="9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/>
            </a:r>
            <a:br>
              <a:rPr lang="ru-RU" sz="90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ru-RU" sz="9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Рекомендованная розничная цена: 21 290</a:t>
            </a:r>
            <a:r>
              <a:rPr lang="ru-RU" sz="9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54550" y="61913"/>
          <a:ext cx="5251450" cy="46672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5725"/>
                <a:gridCol w="2625725"/>
              </a:tblGrid>
              <a:tr h="19797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Мощность (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л.с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effectLst/>
                        </a:rPr>
                        <a:t>½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</a:tr>
              <a:tr h="180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Напряжение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220-240 V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</a:tr>
              <a:tr h="180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Амперы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2.25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</a:tr>
              <a:tr h="180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Частота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50-60 Герц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</a:tr>
              <a:tr h="180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Скорость вращения диска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2600 об/мин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</a:tr>
              <a:tr h="180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Потребляемая мощность(макс)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490 Вт./час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</a:tr>
              <a:tr h="180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Тип мотора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Магнитный мотор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</a:tr>
              <a:tr h="180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Защита от перегрузок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Автоматическая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</a:tr>
              <a:tr h="180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Способ переработки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Проточный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</a:tr>
              <a:tr h="180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Дробильное кольцо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Нержавеющая сталь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</a:tr>
              <a:tr h="180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Дробильные кулачки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Нержавеющая сталь (литые) 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</a:tr>
              <a:tr h="180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Дробильный диск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Нержавеющая сталь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</a:tr>
              <a:tr h="180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Камера дробления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Поликарбонат 940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</a:tr>
              <a:tr h="180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Сливной фланец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Полиестр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</a:tr>
              <a:tr h="180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Сливная крышка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Полиестр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</a:tr>
              <a:tr h="180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Звукоизоляция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Полная 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</a:tr>
              <a:tr h="180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Технология </a:t>
                      </a:r>
                      <a:r>
                        <a:rPr lang="ru-RU" sz="700" u="sng" dirty="0" err="1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Bio</a:t>
                      </a:r>
                      <a:r>
                        <a:rPr lang="ru-RU" sz="700" u="sng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 </a:t>
                      </a:r>
                      <a:r>
                        <a:rPr lang="ru-RU" sz="700" u="sng" dirty="0" err="1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Shield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Есть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</a:tr>
              <a:tr h="180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Технология </a:t>
                      </a:r>
                      <a:r>
                        <a:rPr lang="ru-RU" sz="700" u="sng" dirty="0" err="1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Torque</a:t>
                      </a:r>
                      <a:r>
                        <a:rPr lang="ru-RU" sz="700" u="sng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 </a:t>
                      </a:r>
                      <a:r>
                        <a:rPr lang="ru-RU" sz="700" u="sng" dirty="0" err="1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Master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Есть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</a:tr>
              <a:tr h="180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Крышка толкатель </a:t>
                      </a:r>
                      <a:r>
                        <a:rPr lang="ru-RU" sz="700" u="sng" dirty="0" err="1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Мr</a:t>
                      </a:r>
                      <a:r>
                        <a:rPr lang="ru-RU" sz="700" u="sng" dirty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. </a:t>
                      </a:r>
                      <a:r>
                        <a:rPr lang="ru-RU" sz="700" u="sng" dirty="0" err="1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Scrappy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Есть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</a:tr>
              <a:tr h="180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Технология крепления  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hree-bolted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system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>
                          <a:effectLst/>
                        </a:rPr>
                        <a:t>Есть</a:t>
                      </a:r>
                      <a:endParaRPr lang="ru-RU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</a:tr>
              <a:tr h="67982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Кнопка пневматического включения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Магнитный улавливатель 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Есть</a:t>
                      </a:r>
                      <a:endParaRPr lang="ru-RU" sz="8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</a:tr>
              <a:tr h="180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Вес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700" dirty="0" smtClean="0">
                          <a:effectLst/>
                        </a:rPr>
                        <a:t>6</a:t>
                      </a:r>
                      <a:r>
                        <a:rPr lang="en-US" sz="700" baseline="0" dirty="0" smtClean="0">
                          <a:effectLst/>
                        </a:rPr>
                        <a:t> </a:t>
                      </a:r>
                      <a:r>
                        <a:rPr lang="ru-RU" sz="700" dirty="0" smtClean="0">
                          <a:effectLst/>
                        </a:rPr>
                        <a:t>кг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</a:tr>
              <a:tr h="1804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Гарантия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700" dirty="0">
                          <a:effectLst/>
                        </a:rPr>
                        <a:t>5 лет</a:t>
                      </a:r>
                      <a:endParaRPr lang="ru-RU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881" marR="28881" marT="28883" marB="28883" anchor="ctr"/>
                </a:tc>
              </a:tr>
            </a:tbl>
          </a:graphicData>
        </a:graphic>
      </p:graphicFrame>
      <p:pic>
        <p:nvPicPr>
          <p:cNvPr id="5197" name="Picture 82" descr="Y:\Bon-Crusher\Фото новых приборов\BC_dimentions_810_NE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833563"/>
            <a:ext cx="41052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-7938" y="-69850"/>
            <a:ext cx="4467226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2200">
                <a:solidFill>
                  <a:srgbClr val="11BEDF"/>
                </a:solidFill>
                <a:ea typeface="Times New Roman" pitchFamily="18" charset="0"/>
                <a:cs typeface="Arial" charset="0"/>
              </a:rPr>
              <a:t>БЫТОВЫЕ МОДЕЛИ</a:t>
            </a:r>
            <a:endParaRPr lang="ru-RU" sz="9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2200">
                <a:solidFill>
                  <a:srgbClr val="11BEDF"/>
                </a:solidFill>
                <a:ea typeface="Times New Roman" pitchFamily="18" charset="0"/>
                <a:cs typeface="Arial" charset="0"/>
              </a:rPr>
              <a:t>Bone Crusher: Модель BC 910</a:t>
            </a:r>
          </a:p>
          <a:p>
            <a:pPr eaLnBrk="0" hangingPunct="0"/>
            <a:endParaRPr lang="ru-RU" sz="900">
              <a:ea typeface="Times New Roman" pitchFamily="18" charset="0"/>
              <a:cs typeface="Arial" charset="0"/>
            </a:endParaRPr>
          </a:p>
          <a:p>
            <a:pPr eaLnBrk="0" hangingPunct="0"/>
            <a:r>
              <a:rPr lang="ru-RU" sz="900">
                <a:ea typeface="Times New Roman" pitchFamily="18" charset="0"/>
                <a:cs typeface="Arial" charset="0"/>
              </a:rPr>
              <a:t>Не имеющая аналогов люксовая модель не боится любых испытаний.</a:t>
            </a:r>
          </a:p>
          <a:p>
            <a:pPr eaLnBrk="0" hangingPunct="0"/>
            <a:r>
              <a:rPr lang="ru-RU" sz="900">
                <a:ea typeface="Times New Roman" pitchFamily="18" charset="0"/>
                <a:cs typeface="Arial" charset="0"/>
              </a:rPr>
              <a:t>Готова перерабатывать пищевые отходы в любом количестве. </a:t>
            </a:r>
          </a:p>
          <a:p>
            <a:pPr eaLnBrk="0" hangingPunct="0"/>
            <a:r>
              <a:rPr lang="ru-RU" sz="900">
                <a:ea typeface="Times New Roman" pitchFamily="18" charset="0"/>
                <a:cs typeface="Arial" charset="0"/>
              </a:rPr>
              <a:t>Справляется с задачей, как в квартире, так и в загородном доме даже при банкетных приемах. Верхняя модель в линейке бытовых измельчителей A.M.I. BONECRUSHER по праву считается самой мощной и лучшей из представленных на мировом рынке измельчителей пищевых отходов. </a:t>
            </a:r>
            <a:r>
              <a:rPr lang="ru-RU" sz="9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/>
            </a:r>
            <a:br>
              <a:rPr lang="ru-RU" sz="900">
                <a:solidFill>
                  <a:srgbClr val="000000"/>
                </a:solidFill>
                <a:ea typeface="Times New Roman" pitchFamily="18" charset="0"/>
                <a:cs typeface="Arial" charset="0"/>
              </a:rPr>
            </a:br>
            <a:r>
              <a:rPr lang="ru-RU" sz="9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Рекомендованная розничная цена: 25 790</a:t>
            </a:r>
            <a:r>
              <a:rPr lang="ru-RU" sz="9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838700" y="71438"/>
          <a:ext cx="5067300" cy="4448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33650"/>
                <a:gridCol w="2533650"/>
              </a:tblGrid>
              <a:tr h="2189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Мощность (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л.с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3/4 HP 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</a:tr>
              <a:tr h="183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Напряжение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220-240V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</a:tr>
              <a:tr h="183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Амперы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3.25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</a:tr>
              <a:tr h="183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Частота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50-60 Герц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</a:tr>
              <a:tr h="183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Скорость вращения диска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2700 об/мин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</a:tr>
              <a:tr h="183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Потребляемая мощность(макс)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520 Вт./час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</a:tr>
              <a:tr h="183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Тип мотора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Магнитный мотор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</a:tr>
              <a:tr h="183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Защита от перегрузок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Автоматическая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</a:tr>
              <a:tr h="183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Способ переработки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Проточный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</a:tr>
              <a:tr h="183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Дробильное кольцо</a:t>
                      </a:r>
                      <a:endParaRPr lang="ru-RU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Нержавеющая сталь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</a:tr>
              <a:tr h="183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Дробильные кулачки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Нержавеющая сталь (литые)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</a:tr>
              <a:tr h="183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Дробильный диск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Нержавеющая сталь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</a:tr>
              <a:tr h="183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Камера дробления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Поликарбонат 940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</a:tr>
              <a:tr h="183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Сливной фланец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Полиестр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</a:tr>
              <a:tr h="183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Сливная крышка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Полиестр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</a:tr>
              <a:tr h="183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Звукоизоляция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effectLst/>
                        </a:rPr>
                        <a:t>Полная</a:t>
                      </a:r>
                      <a:r>
                        <a:rPr lang="ru-RU" sz="7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</a:tr>
              <a:tr h="183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Технология </a:t>
                      </a:r>
                      <a:r>
                        <a:rPr lang="ru-RU" sz="700" u="sng" dirty="0" err="1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Bio</a:t>
                      </a:r>
                      <a:r>
                        <a:rPr lang="ru-RU" sz="700" u="sng" dirty="0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 </a:t>
                      </a:r>
                      <a:r>
                        <a:rPr lang="ru-RU" sz="700" u="sng" dirty="0" err="1">
                          <a:solidFill>
                            <a:schemeClr val="tx1"/>
                          </a:solidFill>
                          <a:effectLst/>
                          <a:hlinkClick r:id="rId2"/>
                        </a:rPr>
                        <a:t>Shield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Есть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</a:tr>
              <a:tr h="183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Технология </a:t>
                      </a:r>
                      <a:r>
                        <a:rPr lang="ru-RU" sz="700" u="sng" dirty="0" err="1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Torque</a:t>
                      </a:r>
                      <a:r>
                        <a:rPr lang="ru-RU" sz="700" u="sng" dirty="0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 </a:t>
                      </a:r>
                      <a:r>
                        <a:rPr lang="ru-RU" sz="700" u="sng" dirty="0" err="1">
                          <a:solidFill>
                            <a:schemeClr val="tx1"/>
                          </a:solidFill>
                          <a:effectLst/>
                          <a:hlinkClick r:id="rId3"/>
                        </a:rPr>
                        <a:t>Master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Есть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</a:tr>
              <a:tr h="183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Крышка толкатель </a:t>
                      </a:r>
                      <a:r>
                        <a:rPr lang="ru-RU" sz="700" u="sng" dirty="0" err="1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Мr</a:t>
                      </a:r>
                      <a:r>
                        <a:rPr lang="ru-RU" sz="700" u="sng" dirty="0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. </a:t>
                      </a:r>
                      <a:r>
                        <a:rPr lang="ru-RU" sz="700" u="sng" dirty="0" err="1">
                          <a:solidFill>
                            <a:schemeClr val="tx1"/>
                          </a:solidFill>
                          <a:effectLst/>
                          <a:hlinkClick r:id="rId4"/>
                        </a:rPr>
                        <a:t>Scrappy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Есть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</a:tr>
              <a:tr h="183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Технология </a:t>
                      </a: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hree-bolted</a:t>
                      </a: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700" dirty="0" err="1">
                          <a:solidFill>
                            <a:schemeClr val="tx1"/>
                          </a:solidFill>
                          <a:effectLst/>
                        </a:rPr>
                        <a:t>system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Есть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</a:tr>
              <a:tr h="183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Технология </a:t>
                      </a:r>
                      <a:r>
                        <a:rPr lang="ru-RU" sz="700" u="sng" dirty="0" err="1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Silver</a:t>
                      </a:r>
                      <a:r>
                        <a:rPr lang="ru-RU" sz="700" u="sng" dirty="0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 </a:t>
                      </a:r>
                      <a:r>
                        <a:rPr lang="ru-RU" sz="700" u="sng" dirty="0" err="1">
                          <a:solidFill>
                            <a:schemeClr val="tx1"/>
                          </a:solidFill>
                          <a:effectLst/>
                          <a:hlinkClick r:id="rId5"/>
                        </a:rPr>
                        <a:t>Guard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Есть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</a:tr>
              <a:tr h="183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Кнопка пневматического включения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Есть</a:t>
                      </a: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</a:tr>
              <a:tr h="183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Вес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</a:rPr>
                        <a:t>6.9</a:t>
                      </a:r>
                      <a:r>
                        <a:rPr lang="en-US" sz="700" baseline="0" dirty="0" smtClean="0">
                          <a:effectLst/>
                        </a:rPr>
                        <a:t> </a:t>
                      </a:r>
                      <a:r>
                        <a:rPr lang="ru-RU" sz="700" baseline="0" dirty="0" smtClean="0">
                          <a:effectLst/>
                        </a:rPr>
                        <a:t>кг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</a:tr>
              <a:tr h="1838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Гарантия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 smtClean="0">
                          <a:effectLst/>
                        </a:rPr>
                        <a:t>6 </a:t>
                      </a:r>
                      <a:r>
                        <a:rPr lang="ru-RU" sz="700" dirty="0">
                          <a:effectLst/>
                        </a:rPr>
                        <a:t>лет</a:t>
                      </a:r>
                      <a:endParaRPr lang="ru-RU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601" marR="30601" marT="30598" marB="30598" anchor="ctr"/>
                </a:tc>
              </a:tr>
            </a:tbl>
          </a:graphicData>
        </a:graphic>
      </p:graphicFrame>
      <p:pic>
        <p:nvPicPr>
          <p:cNvPr id="6224" name="Picture 83" descr="Y:\Bon-Crusher\Фото новых приборов\BC_dimentions_910_NE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1901825"/>
            <a:ext cx="41052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ъект 2"/>
          <p:cNvSpPr>
            <a:spLocks noGrp="1"/>
          </p:cNvSpPr>
          <p:nvPr>
            <p:ph idx="1"/>
          </p:nvPr>
        </p:nvSpPr>
        <p:spPr>
          <a:xfrm>
            <a:off x="601663" y="2160588"/>
            <a:ext cx="8909050" cy="453707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mtClean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0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0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389</Words>
  <Application>Microsoft Office PowerPoint</Application>
  <PresentationFormat>Лист A4 (210x297 мм)</PresentationFormat>
  <Paragraphs>170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Bookman Old Style</vt:lpstr>
      <vt:lpstr>Times New Roman</vt:lpstr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Stolica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01</dc:creator>
  <cp:lastModifiedBy>manager4</cp:lastModifiedBy>
  <cp:revision>32</cp:revision>
  <dcterms:created xsi:type="dcterms:W3CDTF">2011-05-16T08:29:20Z</dcterms:created>
  <dcterms:modified xsi:type="dcterms:W3CDTF">2017-05-03T08:58:57Z</dcterms:modified>
</cp:coreProperties>
</file>